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256" r:id="rId2"/>
    <p:sldId id="296" r:id="rId3"/>
    <p:sldId id="257" r:id="rId4"/>
    <p:sldId id="298" r:id="rId5"/>
    <p:sldId id="299" r:id="rId6"/>
    <p:sldId id="293" r:id="rId7"/>
    <p:sldId id="297" r:id="rId8"/>
    <p:sldId id="302" r:id="rId9"/>
    <p:sldId id="303" r:id="rId10"/>
    <p:sldId id="301" r:id="rId11"/>
    <p:sldId id="305" r:id="rId12"/>
    <p:sldId id="307" r:id="rId13"/>
    <p:sldId id="294" r:id="rId14"/>
    <p:sldId id="309" r:id="rId15"/>
    <p:sldId id="300" r:id="rId16"/>
    <p:sldId id="313" r:id="rId17"/>
    <p:sldId id="267" r:id="rId18"/>
    <p:sldId id="315" r:id="rId19"/>
    <p:sldId id="268" r:id="rId20"/>
    <p:sldId id="330" r:id="rId21"/>
    <p:sldId id="323" r:id="rId22"/>
    <p:sldId id="312" r:id="rId23"/>
    <p:sldId id="316" r:id="rId24"/>
    <p:sldId id="317" r:id="rId25"/>
    <p:sldId id="318" r:id="rId26"/>
    <p:sldId id="321" r:id="rId27"/>
    <p:sldId id="320" r:id="rId28"/>
    <p:sldId id="295" r:id="rId29"/>
    <p:sldId id="319" r:id="rId30"/>
    <p:sldId id="269" r:id="rId31"/>
    <p:sldId id="270" r:id="rId32"/>
    <p:sldId id="329" r:id="rId33"/>
    <p:sldId id="327" r:id="rId3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59" d="100"/>
          <a:sy n="59" d="100"/>
        </p:scale>
        <p:origin x="-784" y="-128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package" Target="../embeddings/Hoja_de_c_lculo_de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0670643000468509"/>
          <c:y val="0.00838411239836686"/>
          <c:w val="0.993293569995315"/>
          <c:h val="0.966266466677216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Connectivity</c:v>
                </c:pt>
              </c:strCache>
            </c:strRef>
          </c:tx>
          <c:explosion val="4"/>
          <c:dPt>
            <c:idx val="0"/>
            <c:bubble3D val="0"/>
            <c:spPr>
              <a:solidFill>
                <a:srgbClr val="999999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483-4DB3-9552-0202FF6EFF91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483-4DB3-9552-0202FF6EFF91}"/>
              </c:ext>
            </c:extLst>
          </c:dPt>
          <c:cat>
            <c:strRef>
              <c:f>Sheet1!$A$2:$A$3</c:f>
              <c:strCache>
                <c:ptCount val="2"/>
                <c:pt idx="0">
                  <c:v>Constantly connected</c:v>
                </c:pt>
                <c:pt idx="1">
                  <c:v>Not constantly connected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64.0</c:v>
                </c:pt>
                <c:pt idx="1">
                  <c:v>32.0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0483-4DB3-9552-0202FF6EFF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s-E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84733"/>
          <c:y val="0.184733"/>
          <c:w val="0.630535"/>
          <c:h val="0.61803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BRANCH</c:v>
                </c:pt>
              </c:strCache>
            </c:strRef>
          </c:tx>
          <c:spPr>
            <a:solidFill>
              <a:srgbClr val="000000"/>
            </a:solidFill>
            <a:ln w="19050" cap="flat">
              <a:solidFill>
                <a:srgbClr val="F8F8F8"/>
              </a:solidFill>
              <a:prstDash val="solid"/>
              <a:round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5C100"/>
              </a:solidFill>
              <a:ln w="19050" cap="flat">
                <a:solidFill>
                  <a:srgbClr val="F8F8F8"/>
                </a:solidFill>
                <a:prstDash val="solid"/>
                <a:round/>
              </a:ln>
              <a:effectLst/>
            </c:spPr>
          </c:dPt>
          <c:dPt>
            <c:idx val="2"/>
            <c:bubble3D val="0"/>
            <c:spPr>
              <a:solidFill>
                <a:srgbClr val="929292"/>
              </a:solidFill>
              <a:ln w="6350" cap="flat">
                <a:solidFill>
                  <a:srgbClr val="F8F8F8"/>
                </a:solidFill>
                <a:prstDash val="solid"/>
                <a:miter lim="800000"/>
              </a:ln>
              <a:effectLst/>
            </c:spPr>
          </c:dPt>
          <c:dPt>
            <c:idx val="3"/>
            <c:bubble3D val="0"/>
            <c:spPr>
              <a:solidFill>
                <a:srgbClr val="E8591E"/>
              </a:solidFill>
              <a:ln w="6350" cap="flat">
                <a:solidFill>
                  <a:srgbClr val="F8F8F8"/>
                </a:solidFill>
                <a:prstDash val="solid"/>
                <a:miter lim="800000"/>
              </a:ln>
              <a:effectLst/>
            </c:spPr>
          </c:dPt>
          <c:dPt>
            <c:idx val="4"/>
            <c:bubble3D val="0"/>
            <c:spPr>
              <a:solidFill>
                <a:srgbClr val="0299DB"/>
              </a:solidFill>
              <a:ln w="6350" cap="flat">
                <a:solidFill>
                  <a:srgbClr val="F8F8F8"/>
                </a:solidFill>
                <a:prstDash val="solid"/>
                <a:miter lim="800000"/>
              </a:ln>
              <a:effectLst/>
            </c:spPr>
          </c:dPt>
          <c:dPt>
            <c:idx val="5"/>
            <c:bubble3D val="0"/>
            <c:spPr>
              <a:solidFill>
                <a:srgbClr val="D96434"/>
              </a:solidFill>
              <a:ln w="6350" cap="flat">
                <a:solidFill>
                  <a:srgbClr val="F8F8F8"/>
                </a:solidFill>
                <a:prstDash val="solid"/>
                <a:miter lim="800000"/>
              </a:ln>
              <a:effectLst/>
            </c:spPr>
          </c:dPt>
          <c:dLbls>
            <c:dLbl>
              <c:idx val="0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000000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F5C100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2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929292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3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E8591E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4"/>
              <c:numFmt formatCode="#,##0%" sourceLinked="0"/>
              <c:spPr/>
              <c:txPr>
                <a:bodyPr/>
                <a:lstStyle/>
                <a:p>
                  <a:pPr>
                    <a:defRPr sz="2400" b="1" i="0" u="none" strike="noStrike">
                      <a:solidFill>
                        <a:srgbClr val="0299DB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5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DA6435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 b="0" i="0" u="none" strike="noStrike">
                    <a:solidFill>
                      <a:srgbClr val="000000"/>
                    </a:solidFill>
                    <a:latin typeface="Calibri"/>
                  </a:defRPr>
                </a:pPr>
                <a:endParaRPr lang="es-E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Sheet1!$B$1:$G$1</c:f>
              <c:strCache>
                <c:ptCount val="6"/>
                <c:pt idx="0">
                  <c:v>Branch</c:v>
                </c:pt>
                <c:pt idx="1">
                  <c:v>ATM</c:v>
                </c:pt>
                <c:pt idx="2">
                  <c:v>Auto.</c:v>
                </c:pt>
                <c:pt idx="3">
                  <c:v>POS</c:v>
                </c:pt>
                <c:pt idx="4">
                  <c:v>Internet</c:v>
                </c:pt>
                <c:pt idx="5">
                  <c:v>Mobile</c:v>
                </c:pt>
              </c:strCache>
            </c:strRef>
          </c:cat>
          <c:val>
            <c:numRef>
              <c:f>Sheet1!$B$2:$G$2</c:f>
              <c:numCache>
                <c:formatCode>General</c:formatCode>
                <c:ptCount val="6"/>
                <c:pt idx="0">
                  <c:v>0.21</c:v>
                </c:pt>
                <c:pt idx="1">
                  <c:v>0.2</c:v>
                </c:pt>
                <c:pt idx="2">
                  <c:v>0.2</c:v>
                </c:pt>
                <c:pt idx="3">
                  <c:v>0.21</c:v>
                </c:pt>
                <c:pt idx="4">
                  <c:v>0.18</c:v>
                </c:pt>
                <c:pt idx="5">
                  <c:v>0.001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29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E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484433"/>
          <c:y val="0.156084"/>
          <c:w val="0.397547"/>
          <c:h val="0.51326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BRANCH</c:v>
                </c:pt>
              </c:strCache>
            </c:strRef>
          </c:tx>
          <c:spPr>
            <a:solidFill>
              <a:srgbClr val="000000"/>
            </a:solidFill>
            <a:ln w="19050" cap="flat">
              <a:solidFill>
                <a:srgbClr val="F8F8F8"/>
              </a:solidFill>
              <a:prstDash val="solid"/>
              <a:round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F5C100"/>
              </a:solidFill>
              <a:ln w="19050" cap="flat">
                <a:solidFill>
                  <a:srgbClr val="F8F8F8"/>
                </a:solidFill>
                <a:prstDash val="solid"/>
                <a:round/>
              </a:ln>
              <a:effectLst/>
            </c:spPr>
          </c:dPt>
          <c:dPt>
            <c:idx val="2"/>
            <c:bubble3D val="0"/>
            <c:spPr>
              <a:solidFill>
                <a:srgbClr val="929292"/>
              </a:solidFill>
              <a:ln w="6350" cap="flat">
                <a:solidFill>
                  <a:srgbClr val="F8F8F8"/>
                </a:solidFill>
                <a:prstDash val="solid"/>
                <a:miter lim="800000"/>
              </a:ln>
              <a:effectLst/>
            </c:spPr>
          </c:dPt>
          <c:dPt>
            <c:idx val="3"/>
            <c:bubble3D val="0"/>
            <c:spPr>
              <a:solidFill>
                <a:srgbClr val="E8591E"/>
              </a:solidFill>
              <a:ln w="6350" cap="flat">
                <a:solidFill>
                  <a:srgbClr val="F8F8F8"/>
                </a:solidFill>
                <a:prstDash val="solid"/>
                <a:miter lim="800000"/>
              </a:ln>
              <a:effectLst/>
            </c:spPr>
          </c:dPt>
          <c:dPt>
            <c:idx val="4"/>
            <c:bubble3D val="0"/>
            <c:spPr>
              <a:solidFill>
                <a:srgbClr val="0299DB"/>
              </a:solidFill>
              <a:ln w="6350" cap="flat">
                <a:solidFill>
                  <a:srgbClr val="F8F8F8"/>
                </a:solidFill>
                <a:prstDash val="solid"/>
                <a:miter lim="800000"/>
              </a:ln>
              <a:effectLst/>
            </c:spPr>
          </c:dPt>
          <c:dPt>
            <c:idx val="5"/>
            <c:bubble3D val="0"/>
            <c:spPr>
              <a:solidFill>
                <a:srgbClr val="42BCF2"/>
              </a:solidFill>
              <a:ln w="6350" cap="flat">
                <a:solidFill>
                  <a:srgbClr val="F8F8F8"/>
                </a:solidFill>
                <a:prstDash val="solid"/>
                <a:miter lim="800000"/>
              </a:ln>
              <a:effectLst/>
            </c:spPr>
          </c:dPt>
          <c:dLbls>
            <c:dLbl>
              <c:idx val="0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000000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F5C100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2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929292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3"/>
              <c:numFmt formatCode="#,##0%" sourceLinked="0"/>
              <c:spPr/>
              <c:txPr>
                <a:bodyPr/>
                <a:lstStyle/>
                <a:p>
                  <a:pPr>
                    <a:defRPr sz="1800" b="0" i="0" u="none" strike="noStrike">
                      <a:solidFill>
                        <a:srgbClr val="E8591E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4"/>
              <c:numFmt formatCode="#,##0%" sourceLinked="0"/>
              <c:spPr/>
              <c:txPr>
                <a:bodyPr/>
                <a:lstStyle/>
                <a:p>
                  <a:pPr>
                    <a:defRPr sz="2400" b="1" i="0" u="none" strike="noStrike">
                      <a:solidFill>
                        <a:srgbClr val="0299DB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5"/>
              <c:numFmt formatCode="#,##0%" sourceLinked="0"/>
              <c:spPr/>
              <c:txPr>
                <a:bodyPr/>
                <a:lstStyle/>
                <a:p>
                  <a:pPr>
                    <a:defRPr sz="2400" b="1" i="0" u="none" strike="noStrike">
                      <a:solidFill>
                        <a:srgbClr val="42BCF2"/>
                      </a:solidFill>
                      <a:latin typeface="Calibri"/>
                    </a:defRPr>
                  </a:pPr>
                  <a:endParaRPr lang="es-E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 b="0" i="0" u="none" strike="noStrike">
                    <a:solidFill>
                      <a:srgbClr val="000000"/>
                    </a:solidFill>
                    <a:latin typeface="Calibri"/>
                  </a:defRPr>
                </a:pPr>
                <a:endParaRPr lang="es-E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Sheet1!$B$1:$G$1</c:f>
              <c:strCache>
                <c:ptCount val="6"/>
                <c:pt idx="0">
                  <c:v>Branch</c:v>
                </c:pt>
                <c:pt idx="1">
                  <c:v>ATM</c:v>
                </c:pt>
                <c:pt idx="2">
                  <c:v>Auto.</c:v>
                </c:pt>
                <c:pt idx="3">
                  <c:v>POS</c:v>
                </c:pt>
                <c:pt idx="4">
                  <c:v>Internet</c:v>
                </c:pt>
                <c:pt idx="5">
                  <c:v>Mobile</c:v>
                </c:pt>
              </c:strCache>
            </c:strRef>
          </c:cat>
          <c:val>
            <c:numRef>
              <c:f>Sheet1!$B$2:$G$2</c:f>
              <c:numCache>
                <c:formatCode>General</c:formatCode>
                <c:ptCount val="6"/>
                <c:pt idx="0">
                  <c:v>0.08</c:v>
                </c:pt>
                <c:pt idx="1">
                  <c:v>0.09</c:v>
                </c:pt>
                <c:pt idx="2">
                  <c:v>0.14</c:v>
                </c:pt>
                <c:pt idx="3">
                  <c:v>0.16</c:v>
                </c:pt>
                <c:pt idx="4">
                  <c:v>0.32</c:v>
                </c:pt>
                <c:pt idx="5">
                  <c:v>0.21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legend>
      <c:legendPos val="b"/>
      <c:layout>
        <c:manualLayout>
          <c:xMode val="edge"/>
          <c:yMode val="edge"/>
          <c:x val="0.0"/>
          <c:y val="0.877557"/>
          <c:w val="0.6064"/>
          <c:h val="0.122443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800" b="0" i="0" u="none" strike="noStrike">
              <a:solidFill>
                <a:srgbClr val="464646"/>
              </a:solidFill>
              <a:latin typeface="Calibri"/>
            </a:defRPr>
          </a:pPr>
          <a:endParaRPr lang="es-E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</c:strCache>
            </c:strRef>
          </c:tx>
          <c:spPr>
            <a:solidFill>
              <a:srgbClr val="EFBF43"/>
            </a:solidFill>
            <a:ln w="19050" cap="flat">
              <a:solidFill>
                <a:srgbClr val="F8F8F8"/>
              </a:solidFill>
              <a:prstDash val="solid"/>
              <a:round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000001"/>
              </a:solidFill>
              <a:ln w="19050" cap="flat">
                <a:solidFill>
                  <a:srgbClr val="F8F8F8"/>
                </a:solidFill>
                <a:prstDash val="solid"/>
                <a:round/>
              </a:ln>
              <a:effectLst/>
            </c:spPr>
          </c:dPt>
          <c:cat>
            <c:multiLvlStrRef>
              <c:f>Sheet1!$B$1:$C$1</c:f>
            </c:multiLvl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50.0</c:v>
                </c:pt>
                <c:pt idx="1">
                  <c:v>50.0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</c:strCache>
            </c:strRef>
          </c:tx>
          <c:spPr>
            <a:solidFill>
              <a:srgbClr val="EFBF43"/>
            </a:solidFill>
            <a:ln w="19050" cap="flat">
              <a:solidFill>
                <a:srgbClr val="F8F8F8"/>
              </a:solidFill>
              <a:prstDash val="solid"/>
              <a:round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000001"/>
              </a:solidFill>
              <a:ln w="19050" cap="flat">
                <a:solidFill>
                  <a:srgbClr val="F8F8F8"/>
                </a:solidFill>
                <a:prstDash val="solid"/>
                <a:round/>
              </a:ln>
              <a:effectLst/>
            </c:spPr>
          </c:dPt>
          <c:cat>
            <c:multiLvlStrRef>
              <c:f>Sheet1!$B$1:$C$1</c:f>
            </c:multiLvl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50.0</c:v>
                </c:pt>
                <c:pt idx="1">
                  <c:v>50.0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</c:strCache>
            </c:strRef>
          </c:tx>
          <c:spPr>
            <a:solidFill>
              <a:srgbClr val="EFBF43"/>
            </a:solidFill>
            <a:ln w="19050" cap="flat">
              <a:solidFill>
                <a:srgbClr val="F8F8F8"/>
              </a:solidFill>
              <a:prstDash val="solid"/>
              <a:round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000001"/>
              </a:solidFill>
              <a:ln w="19050" cap="flat">
                <a:solidFill>
                  <a:srgbClr val="F8F8F8"/>
                </a:solidFill>
                <a:prstDash val="solid"/>
                <a:round/>
              </a:ln>
              <a:effectLst/>
            </c:spPr>
          </c:dPt>
          <c:cat>
            <c:multiLvlStrRef>
              <c:f>Sheet1!$B$1:$C$1</c:f>
            </c:multiLvl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50.0</c:v>
                </c:pt>
                <c:pt idx="1">
                  <c:v>50.0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</c:strCache>
            </c:strRef>
          </c:tx>
          <c:spPr>
            <a:solidFill>
              <a:srgbClr val="EFBF43"/>
            </a:solidFill>
            <a:ln w="19050" cap="flat">
              <a:solidFill>
                <a:srgbClr val="F8F8F8"/>
              </a:solidFill>
              <a:prstDash val="solid"/>
              <a:round/>
            </a:ln>
            <a:effectLst/>
          </c:spPr>
          <c:dPt>
            <c:idx val="0"/>
            <c:bubble3D val="0"/>
          </c:dPt>
          <c:dPt>
            <c:idx val="1"/>
            <c:bubble3D val="0"/>
            <c:spPr>
              <a:solidFill>
                <a:srgbClr val="000001"/>
              </a:solidFill>
              <a:ln w="19050" cap="flat">
                <a:solidFill>
                  <a:srgbClr val="F8F8F8"/>
                </a:solidFill>
                <a:prstDash val="solid"/>
                <a:round/>
              </a:ln>
              <a:effectLst/>
            </c:spPr>
          </c:dPt>
          <c:cat>
            <c:multiLvlStrRef>
              <c:f>Sheet1!$B$1:$C$1</c:f>
            </c:multiLvl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50.0</c:v>
                </c:pt>
                <c:pt idx="1">
                  <c:v>50.0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jpg>
</file>

<file path=ppt/media/image38.jp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423955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ol i sub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Text del títol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–Jordi Martorell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“Escriviu una cita aquí”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Horit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Text del títol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ol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Text del títol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Text del títol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ol - Sup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del títol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ol i vinye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del títol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ol, vinyetes i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del títol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nye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 del títol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chart" Target="../charts/chart2.xml"/><Relationship Id="rId5" Type="http://schemas.openxmlformats.org/officeDocument/2006/relationships/chart" Target="../charts/chart3.xml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chart" Target="../charts/chart4.xml"/><Relationship Id="rId5" Type="http://schemas.openxmlformats.org/officeDocument/2006/relationships/chart" Target="../charts/chart5.xml"/><Relationship Id="rId6" Type="http://schemas.openxmlformats.org/officeDocument/2006/relationships/chart" Target="../charts/chart6.xml"/><Relationship Id="rId7" Type="http://schemas.openxmlformats.org/officeDocument/2006/relationships/chart" Target="../charts/chart7.xml"/><Relationship Id="rId8" Type="http://schemas.openxmlformats.org/officeDocument/2006/relationships/image" Target="../media/image20.png"/><Relationship Id="rId9" Type="http://schemas.openxmlformats.org/officeDocument/2006/relationships/image" Target="../media/image21.png"/><Relationship Id="rId10" Type="http://schemas.openxmlformats.org/officeDocument/2006/relationships/image" Target="../media/image22.png"/><Relationship Id="rId11" Type="http://schemas.openxmlformats.org/officeDocument/2006/relationships/image" Target="../media/image23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25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28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29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jpe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37.jpg"/><Relationship Id="rId5" Type="http://schemas.openxmlformats.org/officeDocument/2006/relationships/image" Target="../media/image38.jp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Relationship Id="rId6" Type="http://schemas.openxmlformats.org/officeDocument/2006/relationships/image" Target="../media/image41.png"/><Relationship Id="rId7" Type="http://schemas.openxmlformats.org/officeDocument/2006/relationships/image" Target="../media/image42.png"/><Relationship Id="rId8" Type="http://schemas.openxmlformats.org/officeDocument/2006/relationships/image" Target="../media/image43.png"/><Relationship Id="rId9" Type="http://schemas.openxmlformats.org/officeDocument/2006/relationships/image" Target="../media/image44.png"/><Relationship Id="rId10" Type="http://schemas.openxmlformats.org/officeDocument/2006/relationships/image" Target="../media/image45.png"/><Relationship Id="rId11" Type="http://schemas.openxmlformats.org/officeDocument/2006/relationships/image" Target="../media/image4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hyperlink" Target="mailto:pnebot@caixabank.co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12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2900" y="9396166"/>
            <a:ext cx="12319000" cy="35812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Shape 121"/>
          <p:cNvSpPr/>
          <p:nvPr/>
        </p:nvSpPr>
        <p:spPr>
          <a:xfrm>
            <a:off x="311150" y="7414105"/>
            <a:ext cx="8013412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s-ES" dirty="0" smtClean="0"/>
              <a:t>El Futuro está para Crearlo</a:t>
            </a:r>
            <a:endParaRPr dirty="0"/>
          </a:p>
        </p:txBody>
      </p:sp>
      <p:sp>
        <p:nvSpPr>
          <p:cNvPr id="122" name="Shape 122"/>
          <p:cNvSpPr/>
          <p:nvPr/>
        </p:nvSpPr>
        <p:spPr>
          <a:xfrm>
            <a:off x="11071722" y="7781417"/>
            <a:ext cx="1590179" cy="601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lnSpc>
                <a:spcPct val="90000"/>
              </a:lnSpc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rPr dirty="0" smtClean="0"/>
              <a:t>PERE </a:t>
            </a:r>
            <a:r>
              <a:rPr dirty="0"/>
              <a:t>NEBOT</a:t>
            </a:r>
          </a:p>
          <a:p>
            <a:pPr algn="r">
              <a:lnSpc>
                <a:spcPct val="90000"/>
              </a:lnSpc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CaixaBank</a:t>
            </a:r>
            <a:endParaRPr dirty="0"/>
          </a:p>
        </p:txBody>
      </p:sp>
      <p:pic>
        <p:nvPicPr>
          <p:cNvPr id="123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24928" y="1244018"/>
            <a:ext cx="9954944" cy="55873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520343" y="1136547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dirty="0" smtClean="0">
                <a:solidFill>
                  <a:srgbClr val="0070C0"/>
                </a:solidFill>
              </a:rPr>
              <a:t>¿Como es el cliente hoy? - Tecnológico</a:t>
            </a:r>
            <a:endParaRPr lang="es-ES" sz="4551" dirty="0">
              <a:solidFill>
                <a:srgbClr val="0070C0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4294967295"/>
          </p:nvPr>
        </p:nvSpPr>
        <p:spPr>
          <a:xfrm>
            <a:off x="12599454" y="9259147"/>
            <a:ext cx="508152" cy="379591"/>
          </a:xfrm>
        </p:spPr>
        <p:txBody>
          <a:bodyPr/>
          <a:lstStyle/>
          <a:p>
            <a:pPr>
              <a:defRPr/>
            </a:pPr>
            <a:fld id="{82DA5297-3E08-4C9A-B238-7A781E48082A}" type="slidenum">
              <a:rPr lang="es-ES_tradnl" smtClean="0"/>
              <a:pPr>
                <a:defRPr/>
              </a:pPr>
              <a:t>10</a:t>
            </a:fld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4656"/>
            <a:ext cx="13004800" cy="4844288"/>
          </a:xfrm>
          <a:prstGeom prst="rect">
            <a:avLst/>
          </a:prstGeom>
        </p:spPr>
      </p:pic>
      <p:sp>
        <p:nvSpPr>
          <p:cNvPr id="7" name="8 CuadroTexto"/>
          <p:cNvSpPr txBox="1"/>
          <p:nvPr/>
        </p:nvSpPr>
        <p:spPr>
          <a:xfrm>
            <a:off x="5714951" y="7298945"/>
            <a:ext cx="6319343" cy="1492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551" dirty="0"/>
              <a:t>300 horas de video subidos cada minuto</a:t>
            </a:r>
          </a:p>
        </p:txBody>
      </p:sp>
    </p:spTree>
    <p:extLst>
      <p:ext uri="{BB962C8B-B14F-4D97-AF65-F5344CB8AC3E}">
        <p14:creationId xmlns:p14="http://schemas.microsoft.com/office/powerpoint/2010/main" val="2920477077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" name="Group 20"/>
          <p:cNvGrpSpPr/>
          <p:nvPr/>
        </p:nvGrpSpPr>
        <p:grpSpPr>
          <a:xfrm>
            <a:off x="1435684" y="5944001"/>
            <a:ext cx="3010146" cy="3014578"/>
            <a:chOff x="2389188" y="1071563"/>
            <a:chExt cx="4314825" cy="4321175"/>
          </a:xfrm>
        </p:grpSpPr>
        <p:sp>
          <p:nvSpPr>
            <p:cNvPr id="5" name="Freeform 14"/>
            <p:cNvSpPr>
              <a:spLocks/>
            </p:cNvSpPr>
            <p:nvPr/>
          </p:nvSpPr>
          <p:spPr bwMode="auto">
            <a:xfrm>
              <a:off x="3918272" y="2215082"/>
              <a:ext cx="1499873" cy="2157980"/>
            </a:xfrm>
            <a:custGeom>
              <a:avLst/>
              <a:gdLst>
                <a:gd name="T0" fmla="*/ 2653 w 2676"/>
                <a:gd name="T1" fmla="*/ 1776 h 3850"/>
                <a:gd name="T2" fmla="*/ 2538 w 2676"/>
                <a:gd name="T3" fmla="*/ 1680 h 3850"/>
                <a:gd name="T4" fmla="*/ 2264 w 2676"/>
                <a:gd name="T5" fmla="*/ 1778 h 3850"/>
                <a:gd name="T6" fmla="*/ 1957 w 2676"/>
                <a:gd name="T7" fmla="*/ 2511 h 3850"/>
                <a:gd name="T8" fmla="*/ 1905 w 2676"/>
                <a:gd name="T9" fmla="*/ 2537 h 3850"/>
                <a:gd name="T10" fmla="*/ 1869 w 2676"/>
                <a:gd name="T11" fmla="*/ 2490 h 3850"/>
                <a:gd name="T12" fmla="*/ 1869 w 2676"/>
                <a:gd name="T13" fmla="*/ 394 h 3850"/>
                <a:gd name="T14" fmla="*/ 1682 w 2676"/>
                <a:gd name="T15" fmla="*/ 222 h 3850"/>
                <a:gd name="T16" fmla="*/ 1663 w 2676"/>
                <a:gd name="T17" fmla="*/ 222 h 3850"/>
                <a:gd name="T18" fmla="*/ 1476 w 2676"/>
                <a:gd name="T19" fmla="*/ 427 h 3850"/>
                <a:gd name="T20" fmla="*/ 1476 w 2676"/>
                <a:gd name="T21" fmla="*/ 1615 h 3850"/>
                <a:gd name="T22" fmla="*/ 1429 w 2676"/>
                <a:gd name="T23" fmla="*/ 1663 h 3850"/>
                <a:gd name="T24" fmla="*/ 1383 w 2676"/>
                <a:gd name="T25" fmla="*/ 1615 h 3850"/>
                <a:gd name="T26" fmla="*/ 1383 w 2676"/>
                <a:gd name="T27" fmla="*/ 173 h 3850"/>
                <a:gd name="T28" fmla="*/ 1196 w 2676"/>
                <a:gd name="T29" fmla="*/ 0 h 3850"/>
                <a:gd name="T30" fmla="*/ 1176 w 2676"/>
                <a:gd name="T31" fmla="*/ 0 h 3850"/>
                <a:gd name="T32" fmla="*/ 990 w 2676"/>
                <a:gd name="T33" fmla="*/ 173 h 3850"/>
                <a:gd name="T34" fmla="*/ 990 w 2676"/>
                <a:gd name="T35" fmla="*/ 1608 h 3850"/>
                <a:gd name="T36" fmla="*/ 943 w 2676"/>
                <a:gd name="T37" fmla="*/ 1655 h 3850"/>
                <a:gd name="T38" fmla="*/ 897 w 2676"/>
                <a:gd name="T39" fmla="*/ 1608 h 3850"/>
                <a:gd name="T40" fmla="*/ 897 w 2676"/>
                <a:gd name="T41" fmla="*/ 473 h 3850"/>
                <a:gd name="T42" fmla="*/ 710 w 2676"/>
                <a:gd name="T43" fmla="*/ 301 h 3850"/>
                <a:gd name="T44" fmla="*/ 690 w 2676"/>
                <a:gd name="T45" fmla="*/ 301 h 3850"/>
                <a:gd name="T46" fmla="*/ 503 w 2676"/>
                <a:gd name="T47" fmla="*/ 473 h 3850"/>
                <a:gd name="T48" fmla="*/ 503 w 2676"/>
                <a:gd name="T49" fmla="*/ 1689 h 3850"/>
                <a:gd name="T50" fmla="*/ 457 w 2676"/>
                <a:gd name="T51" fmla="*/ 1736 h 3850"/>
                <a:gd name="T52" fmla="*/ 410 w 2676"/>
                <a:gd name="T53" fmla="*/ 1689 h 3850"/>
                <a:gd name="T54" fmla="*/ 410 w 2676"/>
                <a:gd name="T55" fmla="*/ 832 h 3850"/>
                <a:gd name="T56" fmla="*/ 223 w 2676"/>
                <a:gd name="T57" fmla="*/ 659 h 3850"/>
                <a:gd name="T58" fmla="*/ 204 w 2676"/>
                <a:gd name="T59" fmla="*/ 659 h 3850"/>
                <a:gd name="T60" fmla="*/ 34 w 2676"/>
                <a:gd name="T61" fmla="*/ 833 h 3850"/>
                <a:gd name="T62" fmla="*/ 0 w 2676"/>
                <a:gd name="T63" fmla="*/ 2379 h 3850"/>
                <a:gd name="T64" fmla="*/ 132 w 2676"/>
                <a:gd name="T65" fmla="*/ 3195 h 3850"/>
                <a:gd name="T66" fmla="*/ 1080 w 2676"/>
                <a:gd name="T67" fmla="*/ 3850 h 3850"/>
                <a:gd name="T68" fmla="*/ 2214 w 2676"/>
                <a:gd name="T69" fmla="*/ 3201 h 3850"/>
                <a:gd name="T70" fmla="*/ 2658 w 2676"/>
                <a:gd name="T71" fmla="*/ 1923 h 3850"/>
                <a:gd name="T72" fmla="*/ 2653 w 2676"/>
                <a:gd name="T73" fmla="*/ 1776 h 3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76" h="3850">
                  <a:moveTo>
                    <a:pt x="2653" y="1776"/>
                  </a:moveTo>
                  <a:cubicBezTo>
                    <a:pt x="2628" y="1730"/>
                    <a:pt x="2587" y="1700"/>
                    <a:pt x="2538" y="1680"/>
                  </a:cubicBezTo>
                  <a:cubicBezTo>
                    <a:pt x="2399" y="1626"/>
                    <a:pt x="2301" y="1708"/>
                    <a:pt x="2264" y="1778"/>
                  </a:cubicBezTo>
                  <a:cubicBezTo>
                    <a:pt x="2190" y="1916"/>
                    <a:pt x="1957" y="2511"/>
                    <a:pt x="1957" y="2511"/>
                  </a:cubicBezTo>
                  <a:cubicBezTo>
                    <a:pt x="1947" y="2531"/>
                    <a:pt x="1925" y="2542"/>
                    <a:pt x="1905" y="2537"/>
                  </a:cubicBezTo>
                  <a:cubicBezTo>
                    <a:pt x="1884" y="2532"/>
                    <a:pt x="1869" y="2512"/>
                    <a:pt x="1869" y="2490"/>
                  </a:cubicBezTo>
                  <a:cubicBezTo>
                    <a:pt x="1869" y="394"/>
                    <a:pt x="1869" y="394"/>
                    <a:pt x="1869" y="394"/>
                  </a:cubicBezTo>
                  <a:cubicBezTo>
                    <a:pt x="1869" y="299"/>
                    <a:pt x="1785" y="222"/>
                    <a:pt x="1682" y="222"/>
                  </a:cubicBezTo>
                  <a:cubicBezTo>
                    <a:pt x="1663" y="222"/>
                    <a:pt x="1663" y="222"/>
                    <a:pt x="1663" y="222"/>
                  </a:cubicBezTo>
                  <a:cubicBezTo>
                    <a:pt x="1553" y="222"/>
                    <a:pt x="1476" y="306"/>
                    <a:pt x="1476" y="427"/>
                  </a:cubicBezTo>
                  <a:cubicBezTo>
                    <a:pt x="1476" y="1615"/>
                    <a:pt x="1476" y="1615"/>
                    <a:pt x="1476" y="1615"/>
                  </a:cubicBezTo>
                  <a:cubicBezTo>
                    <a:pt x="1476" y="1641"/>
                    <a:pt x="1455" y="1663"/>
                    <a:pt x="1429" y="1663"/>
                  </a:cubicBezTo>
                  <a:cubicBezTo>
                    <a:pt x="1404" y="1663"/>
                    <a:pt x="1383" y="1641"/>
                    <a:pt x="1383" y="1615"/>
                  </a:cubicBezTo>
                  <a:cubicBezTo>
                    <a:pt x="1383" y="173"/>
                    <a:pt x="1383" y="173"/>
                    <a:pt x="1383" y="173"/>
                  </a:cubicBezTo>
                  <a:cubicBezTo>
                    <a:pt x="1383" y="22"/>
                    <a:pt x="1266" y="0"/>
                    <a:pt x="1196" y="0"/>
                  </a:cubicBezTo>
                  <a:cubicBezTo>
                    <a:pt x="1176" y="0"/>
                    <a:pt x="1176" y="0"/>
                    <a:pt x="1176" y="0"/>
                  </a:cubicBezTo>
                  <a:cubicBezTo>
                    <a:pt x="1074" y="0"/>
                    <a:pt x="990" y="77"/>
                    <a:pt x="990" y="173"/>
                  </a:cubicBezTo>
                  <a:cubicBezTo>
                    <a:pt x="990" y="1608"/>
                    <a:pt x="990" y="1608"/>
                    <a:pt x="990" y="1608"/>
                  </a:cubicBezTo>
                  <a:cubicBezTo>
                    <a:pt x="990" y="1634"/>
                    <a:pt x="969" y="1655"/>
                    <a:pt x="943" y="1655"/>
                  </a:cubicBezTo>
                  <a:cubicBezTo>
                    <a:pt x="917" y="1655"/>
                    <a:pt x="897" y="1634"/>
                    <a:pt x="897" y="1608"/>
                  </a:cubicBezTo>
                  <a:cubicBezTo>
                    <a:pt x="897" y="473"/>
                    <a:pt x="897" y="473"/>
                    <a:pt x="897" y="473"/>
                  </a:cubicBezTo>
                  <a:cubicBezTo>
                    <a:pt x="897" y="378"/>
                    <a:pt x="813" y="301"/>
                    <a:pt x="710" y="301"/>
                  </a:cubicBezTo>
                  <a:cubicBezTo>
                    <a:pt x="690" y="301"/>
                    <a:pt x="690" y="301"/>
                    <a:pt x="690" y="301"/>
                  </a:cubicBezTo>
                  <a:cubicBezTo>
                    <a:pt x="587" y="301"/>
                    <a:pt x="503" y="378"/>
                    <a:pt x="503" y="473"/>
                  </a:cubicBezTo>
                  <a:cubicBezTo>
                    <a:pt x="503" y="1689"/>
                    <a:pt x="503" y="1689"/>
                    <a:pt x="503" y="1689"/>
                  </a:cubicBezTo>
                  <a:cubicBezTo>
                    <a:pt x="503" y="1715"/>
                    <a:pt x="482" y="1736"/>
                    <a:pt x="457" y="1736"/>
                  </a:cubicBezTo>
                  <a:cubicBezTo>
                    <a:pt x="431" y="1736"/>
                    <a:pt x="410" y="1715"/>
                    <a:pt x="410" y="1689"/>
                  </a:cubicBezTo>
                  <a:cubicBezTo>
                    <a:pt x="410" y="832"/>
                    <a:pt x="410" y="832"/>
                    <a:pt x="410" y="832"/>
                  </a:cubicBezTo>
                  <a:cubicBezTo>
                    <a:pt x="410" y="737"/>
                    <a:pt x="326" y="659"/>
                    <a:pt x="223" y="659"/>
                  </a:cubicBezTo>
                  <a:cubicBezTo>
                    <a:pt x="204" y="659"/>
                    <a:pt x="204" y="659"/>
                    <a:pt x="204" y="659"/>
                  </a:cubicBezTo>
                  <a:cubicBezTo>
                    <a:pt x="105" y="659"/>
                    <a:pt x="34" y="732"/>
                    <a:pt x="34" y="833"/>
                  </a:cubicBezTo>
                  <a:cubicBezTo>
                    <a:pt x="34" y="846"/>
                    <a:pt x="0" y="2143"/>
                    <a:pt x="0" y="2379"/>
                  </a:cubicBezTo>
                  <a:cubicBezTo>
                    <a:pt x="0" y="2561"/>
                    <a:pt x="13" y="2844"/>
                    <a:pt x="132" y="3195"/>
                  </a:cubicBezTo>
                  <a:cubicBezTo>
                    <a:pt x="233" y="3497"/>
                    <a:pt x="542" y="3850"/>
                    <a:pt x="1080" y="3850"/>
                  </a:cubicBezTo>
                  <a:cubicBezTo>
                    <a:pt x="2010" y="3850"/>
                    <a:pt x="2214" y="3203"/>
                    <a:pt x="2214" y="3201"/>
                  </a:cubicBezTo>
                  <a:cubicBezTo>
                    <a:pt x="2658" y="1923"/>
                    <a:pt x="2658" y="1923"/>
                    <a:pt x="2658" y="1923"/>
                  </a:cubicBezTo>
                  <a:cubicBezTo>
                    <a:pt x="2676" y="1871"/>
                    <a:pt x="2675" y="1816"/>
                    <a:pt x="2653" y="1776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6" name="AutoShape 5"/>
            <p:cNvSpPr>
              <a:spLocks noChangeAspect="1" noChangeArrowheads="1" noTextEdit="1"/>
            </p:cNvSpPr>
            <p:nvPr/>
          </p:nvSpPr>
          <p:spPr bwMode="auto">
            <a:xfrm>
              <a:off x="2389188" y="1071563"/>
              <a:ext cx="4314825" cy="4321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4068763" y="2884488"/>
              <a:ext cx="55563" cy="157163"/>
            </a:xfrm>
            <a:custGeom>
              <a:avLst/>
              <a:gdLst>
                <a:gd name="T0" fmla="*/ 23 w 46"/>
                <a:gd name="T1" fmla="*/ 128 h 128"/>
                <a:gd name="T2" fmla="*/ 46 w 46"/>
                <a:gd name="T3" fmla="*/ 105 h 128"/>
                <a:gd name="T4" fmla="*/ 46 w 46"/>
                <a:gd name="T5" fmla="*/ 32 h 128"/>
                <a:gd name="T6" fmla="*/ 0 w 46"/>
                <a:gd name="T7" fmla="*/ 0 h 128"/>
                <a:gd name="T8" fmla="*/ 0 w 46"/>
                <a:gd name="T9" fmla="*/ 105 h 128"/>
                <a:gd name="T10" fmla="*/ 23 w 46"/>
                <a:gd name="T11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128">
                  <a:moveTo>
                    <a:pt x="23" y="128"/>
                  </a:moveTo>
                  <a:cubicBezTo>
                    <a:pt x="35" y="128"/>
                    <a:pt x="46" y="118"/>
                    <a:pt x="46" y="105"/>
                  </a:cubicBezTo>
                  <a:cubicBezTo>
                    <a:pt x="46" y="105"/>
                    <a:pt x="46" y="105"/>
                    <a:pt x="46" y="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0" y="67"/>
                    <a:pt x="0" y="105"/>
                  </a:cubicBezTo>
                  <a:cubicBezTo>
                    <a:pt x="0" y="118"/>
                    <a:pt x="10" y="128"/>
                    <a:pt x="23" y="128"/>
                  </a:cubicBezTo>
                  <a:close/>
                </a:path>
              </a:pathLst>
            </a:custGeom>
            <a:solidFill>
              <a:srgbClr val="000000"/>
            </a:solidFill>
            <a:ln w="1588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8" name="Freeform 8"/>
            <p:cNvSpPr>
              <a:spLocks noEditPoints="1"/>
            </p:cNvSpPr>
            <p:nvPr/>
          </p:nvSpPr>
          <p:spPr bwMode="auto">
            <a:xfrm>
              <a:off x="2787651" y="1487488"/>
              <a:ext cx="3490913" cy="3489325"/>
            </a:xfrm>
            <a:custGeom>
              <a:avLst/>
              <a:gdLst>
                <a:gd name="T0" fmla="*/ 1555 w 2199"/>
                <a:gd name="T1" fmla="*/ 0 h 2198"/>
                <a:gd name="T2" fmla="*/ 1099 w 2199"/>
                <a:gd name="T3" fmla="*/ 0 h 2198"/>
                <a:gd name="T4" fmla="*/ 644 w 2199"/>
                <a:gd name="T5" fmla="*/ 0 h 2198"/>
                <a:gd name="T6" fmla="*/ 199 w 2199"/>
                <a:gd name="T7" fmla="*/ 446 h 2198"/>
                <a:gd name="T8" fmla="*/ 0 w 2199"/>
                <a:gd name="T9" fmla="*/ 644 h 2198"/>
                <a:gd name="T10" fmla="*/ 0 w 2199"/>
                <a:gd name="T11" fmla="*/ 1554 h 2198"/>
                <a:gd name="T12" fmla="*/ 128 w 2199"/>
                <a:gd name="T13" fmla="*/ 1682 h 2198"/>
                <a:gd name="T14" fmla="*/ 253 w 2199"/>
                <a:gd name="T15" fmla="*/ 1807 h 2198"/>
                <a:gd name="T16" fmla="*/ 644 w 2199"/>
                <a:gd name="T17" fmla="*/ 2198 h 2198"/>
                <a:gd name="T18" fmla="*/ 1555 w 2199"/>
                <a:gd name="T19" fmla="*/ 2198 h 2198"/>
                <a:gd name="T20" fmla="*/ 2099 w 2199"/>
                <a:gd name="T21" fmla="*/ 1654 h 2198"/>
                <a:gd name="T22" fmla="*/ 2199 w 2199"/>
                <a:gd name="T23" fmla="*/ 1554 h 2198"/>
                <a:gd name="T24" fmla="*/ 2199 w 2199"/>
                <a:gd name="T25" fmla="*/ 644 h 2198"/>
                <a:gd name="T26" fmla="*/ 1555 w 2199"/>
                <a:gd name="T27" fmla="*/ 0 h 2198"/>
                <a:gd name="T28" fmla="*/ 2126 w 2199"/>
                <a:gd name="T29" fmla="*/ 1524 h 2198"/>
                <a:gd name="T30" fmla="*/ 2033 w 2199"/>
                <a:gd name="T31" fmla="*/ 1616 h 2198"/>
                <a:gd name="T32" fmla="*/ 1524 w 2199"/>
                <a:gd name="T33" fmla="*/ 2125 h 2198"/>
                <a:gd name="T34" fmla="*/ 674 w 2199"/>
                <a:gd name="T35" fmla="*/ 2125 h 2198"/>
                <a:gd name="T36" fmla="*/ 310 w 2199"/>
                <a:gd name="T37" fmla="*/ 1761 h 2198"/>
                <a:gd name="T38" fmla="*/ 193 w 2199"/>
                <a:gd name="T39" fmla="*/ 1644 h 2198"/>
                <a:gd name="T40" fmla="*/ 73 w 2199"/>
                <a:gd name="T41" fmla="*/ 1524 h 2198"/>
                <a:gd name="T42" fmla="*/ 73 w 2199"/>
                <a:gd name="T43" fmla="*/ 674 h 2198"/>
                <a:gd name="T44" fmla="*/ 259 w 2199"/>
                <a:gd name="T45" fmla="*/ 488 h 2198"/>
                <a:gd name="T46" fmla="*/ 674 w 2199"/>
                <a:gd name="T47" fmla="*/ 74 h 2198"/>
                <a:gd name="T48" fmla="*/ 1099 w 2199"/>
                <a:gd name="T49" fmla="*/ 74 h 2198"/>
                <a:gd name="T50" fmla="*/ 1524 w 2199"/>
                <a:gd name="T51" fmla="*/ 74 h 2198"/>
                <a:gd name="T52" fmla="*/ 2126 w 2199"/>
                <a:gd name="T53" fmla="*/ 674 h 2198"/>
                <a:gd name="T54" fmla="*/ 2126 w 2199"/>
                <a:gd name="T55" fmla="*/ 1524 h 2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99" h="2198">
                  <a:moveTo>
                    <a:pt x="1555" y="0"/>
                  </a:moveTo>
                  <a:lnTo>
                    <a:pt x="1099" y="0"/>
                  </a:lnTo>
                  <a:lnTo>
                    <a:pt x="644" y="0"/>
                  </a:lnTo>
                  <a:lnTo>
                    <a:pt x="199" y="446"/>
                  </a:lnTo>
                  <a:lnTo>
                    <a:pt x="0" y="644"/>
                  </a:lnTo>
                  <a:lnTo>
                    <a:pt x="0" y="1554"/>
                  </a:lnTo>
                  <a:lnTo>
                    <a:pt x="128" y="1682"/>
                  </a:lnTo>
                  <a:lnTo>
                    <a:pt x="253" y="1807"/>
                  </a:lnTo>
                  <a:lnTo>
                    <a:pt x="644" y="2198"/>
                  </a:lnTo>
                  <a:lnTo>
                    <a:pt x="1555" y="2198"/>
                  </a:lnTo>
                  <a:lnTo>
                    <a:pt x="2099" y="1654"/>
                  </a:lnTo>
                  <a:lnTo>
                    <a:pt x="2199" y="1554"/>
                  </a:lnTo>
                  <a:lnTo>
                    <a:pt x="2199" y="644"/>
                  </a:lnTo>
                  <a:lnTo>
                    <a:pt x="1555" y="0"/>
                  </a:lnTo>
                  <a:close/>
                  <a:moveTo>
                    <a:pt x="2126" y="1524"/>
                  </a:moveTo>
                  <a:lnTo>
                    <a:pt x="2033" y="1616"/>
                  </a:lnTo>
                  <a:lnTo>
                    <a:pt x="1524" y="2125"/>
                  </a:lnTo>
                  <a:lnTo>
                    <a:pt x="674" y="2125"/>
                  </a:lnTo>
                  <a:lnTo>
                    <a:pt x="310" y="1761"/>
                  </a:lnTo>
                  <a:lnTo>
                    <a:pt x="193" y="1644"/>
                  </a:lnTo>
                  <a:lnTo>
                    <a:pt x="73" y="1524"/>
                  </a:lnTo>
                  <a:lnTo>
                    <a:pt x="73" y="674"/>
                  </a:lnTo>
                  <a:lnTo>
                    <a:pt x="259" y="488"/>
                  </a:lnTo>
                  <a:lnTo>
                    <a:pt x="674" y="74"/>
                  </a:lnTo>
                  <a:lnTo>
                    <a:pt x="1099" y="74"/>
                  </a:lnTo>
                  <a:lnTo>
                    <a:pt x="1524" y="74"/>
                  </a:lnTo>
                  <a:lnTo>
                    <a:pt x="2126" y="674"/>
                  </a:lnTo>
                  <a:lnTo>
                    <a:pt x="2126" y="1524"/>
                  </a:lnTo>
                  <a:close/>
                </a:path>
              </a:pathLst>
            </a:custGeom>
            <a:solidFill>
              <a:schemeClr val="accent4"/>
            </a:solidFill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389188" y="1957387"/>
              <a:ext cx="600075" cy="2657475"/>
            </a:xfrm>
            <a:custGeom>
              <a:avLst/>
              <a:gdLst>
                <a:gd name="T0" fmla="*/ 0 w 378"/>
                <a:gd name="T1" fmla="*/ 1366 h 1674"/>
                <a:gd name="T2" fmla="*/ 159 w 378"/>
                <a:gd name="T3" fmla="*/ 1525 h 1674"/>
                <a:gd name="T4" fmla="*/ 307 w 378"/>
                <a:gd name="T5" fmla="*/ 1674 h 1674"/>
                <a:gd name="T6" fmla="*/ 378 w 378"/>
                <a:gd name="T7" fmla="*/ 1616 h 1674"/>
                <a:gd name="T8" fmla="*/ 239 w 378"/>
                <a:gd name="T9" fmla="*/ 1477 h 1674"/>
                <a:gd name="T10" fmla="*/ 91 w 378"/>
                <a:gd name="T11" fmla="*/ 1329 h 1674"/>
                <a:gd name="T12" fmla="*/ 91 w 378"/>
                <a:gd name="T13" fmla="*/ 277 h 1674"/>
                <a:gd name="T14" fmla="*/ 315 w 378"/>
                <a:gd name="T15" fmla="*/ 53 h 1674"/>
                <a:gd name="T16" fmla="*/ 240 w 378"/>
                <a:gd name="T17" fmla="*/ 0 h 1674"/>
                <a:gd name="T18" fmla="*/ 0 w 378"/>
                <a:gd name="T19" fmla="*/ 240 h 1674"/>
                <a:gd name="T20" fmla="*/ 0 w 378"/>
                <a:gd name="T21" fmla="*/ 1366 h 1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1674">
                  <a:moveTo>
                    <a:pt x="0" y="1366"/>
                  </a:moveTo>
                  <a:lnTo>
                    <a:pt x="159" y="1525"/>
                  </a:lnTo>
                  <a:lnTo>
                    <a:pt x="307" y="1674"/>
                  </a:lnTo>
                  <a:lnTo>
                    <a:pt x="378" y="1616"/>
                  </a:lnTo>
                  <a:lnTo>
                    <a:pt x="239" y="1477"/>
                  </a:lnTo>
                  <a:lnTo>
                    <a:pt x="91" y="1329"/>
                  </a:lnTo>
                  <a:lnTo>
                    <a:pt x="91" y="277"/>
                  </a:lnTo>
                  <a:lnTo>
                    <a:pt x="315" y="53"/>
                  </a:lnTo>
                  <a:lnTo>
                    <a:pt x="240" y="0"/>
                  </a:lnTo>
                  <a:lnTo>
                    <a:pt x="0" y="240"/>
                  </a:lnTo>
                  <a:lnTo>
                    <a:pt x="0" y="1366"/>
                  </a:lnTo>
                  <a:close/>
                </a:path>
              </a:pathLst>
            </a:custGeom>
            <a:solidFill>
              <a:schemeClr val="accent4"/>
            </a:solidFill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0" name="Freeform 10"/>
            <p:cNvSpPr>
              <a:spLocks noEditPoints="1"/>
            </p:cNvSpPr>
            <p:nvPr/>
          </p:nvSpPr>
          <p:spPr bwMode="auto">
            <a:xfrm>
              <a:off x="2671763" y="1371601"/>
              <a:ext cx="3722688" cy="3721100"/>
            </a:xfrm>
            <a:custGeom>
              <a:avLst/>
              <a:gdLst>
                <a:gd name="T0" fmla="*/ 1658 w 2345"/>
                <a:gd name="T1" fmla="*/ 0 h 2344"/>
                <a:gd name="T2" fmla="*/ 1172 w 2345"/>
                <a:gd name="T3" fmla="*/ 0 h 2344"/>
                <a:gd name="T4" fmla="*/ 687 w 2345"/>
                <a:gd name="T5" fmla="*/ 0 h 2344"/>
                <a:gd name="T6" fmla="*/ 211 w 2345"/>
                <a:gd name="T7" fmla="*/ 475 h 2344"/>
                <a:gd name="T8" fmla="*/ 0 w 2345"/>
                <a:gd name="T9" fmla="*/ 686 h 2344"/>
                <a:gd name="T10" fmla="*/ 0 w 2345"/>
                <a:gd name="T11" fmla="*/ 1658 h 2344"/>
                <a:gd name="T12" fmla="*/ 136 w 2345"/>
                <a:gd name="T13" fmla="*/ 1794 h 2344"/>
                <a:gd name="T14" fmla="*/ 269 w 2345"/>
                <a:gd name="T15" fmla="*/ 1927 h 2344"/>
                <a:gd name="T16" fmla="*/ 687 w 2345"/>
                <a:gd name="T17" fmla="*/ 2344 h 2344"/>
                <a:gd name="T18" fmla="*/ 1658 w 2345"/>
                <a:gd name="T19" fmla="*/ 2344 h 2344"/>
                <a:gd name="T20" fmla="*/ 2239 w 2345"/>
                <a:gd name="T21" fmla="*/ 1763 h 2344"/>
                <a:gd name="T22" fmla="*/ 2345 w 2345"/>
                <a:gd name="T23" fmla="*/ 1658 h 2344"/>
                <a:gd name="T24" fmla="*/ 2345 w 2345"/>
                <a:gd name="T25" fmla="*/ 686 h 2344"/>
                <a:gd name="T26" fmla="*/ 1658 w 2345"/>
                <a:gd name="T27" fmla="*/ 0 h 2344"/>
                <a:gd name="T28" fmla="*/ 2272 w 2345"/>
                <a:gd name="T29" fmla="*/ 1627 h 2344"/>
                <a:gd name="T30" fmla="*/ 2172 w 2345"/>
                <a:gd name="T31" fmla="*/ 1727 h 2344"/>
                <a:gd name="T32" fmla="*/ 1628 w 2345"/>
                <a:gd name="T33" fmla="*/ 2271 h 2344"/>
                <a:gd name="T34" fmla="*/ 717 w 2345"/>
                <a:gd name="T35" fmla="*/ 2271 h 2344"/>
                <a:gd name="T36" fmla="*/ 326 w 2345"/>
                <a:gd name="T37" fmla="*/ 1880 h 2344"/>
                <a:gd name="T38" fmla="*/ 201 w 2345"/>
                <a:gd name="T39" fmla="*/ 1755 h 2344"/>
                <a:gd name="T40" fmla="*/ 73 w 2345"/>
                <a:gd name="T41" fmla="*/ 1627 h 2344"/>
                <a:gd name="T42" fmla="*/ 73 w 2345"/>
                <a:gd name="T43" fmla="*/ 717 h 2344"/>
                <a:gd name="T44" fmla="*/ 272 w 2345"/>
                <a:gd name="T45" fmla="*/ 519 h 2344"/>
                <a:gd name="T46" fmla="*/ 717 w 2345"/>
                <a:gd name="T47" fmla="*/ 73 h 2344"/>
                <a:gd name="T48" fmla="*/ 1172 w 2345"/>
                <a:gd name="T49" fmla="*/ 73 h 2344"/>
                <a:gd name="T50" fmla="*/ 1628 w 2345"/>
                <a:gd name="T51" fmla="*/ 73 h 2344"/>
                <a:gd name="T52" fmla="*/ 2272 w 2345"/>
                <a:gd name="T53" fmla="*/ 717 h 2344"/>
                <a:gd name="T54" fmla="*/ 2272 w 2345"/>
                <a:gd name="T55" fmla="*/ 1627 h 2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345" h="2344">
                  <a:moveTo>
                    <a:pt x="1658" y="0"/>
                  </a:moveTo>
                  <a:lnTo>
                    <a:pt x="1172" y="0"/>
                  </a:lnTo>
                  <a:lnTo>
                    <a:pt x="687" y="0"/>
                  </a:lnTo>
                  <a:lnTo>
                    <a:pt x="211" y="475"/>
                  </a:lnTo>
                  <a:lnTo>
                    <a:pt x="0" y="686"/>
                  </a:lnTo>
                  <a:lnTo>
                    <a:pt x="0" y="1658"/>
                  </a:lnTo>
                  <a:lnTo>
                    <a:pt x="136" y="1794"/>
                  </a:lnTo>
                  <a:lnTo>
                    <a:pt x="269" y="1927"/>
                  </a:lnTo>
                  <a:lnTo>
                    <a:pt x="687" y="2344"/>
                  </a:lnTo>
                  <a:lnTo>
                    <a:pt x="1658" y="2344"/>
                  </a:lnTo>
                  <a:lnTo>
                    <a:pt x="2239" y="1763"/>
                  </a:lnTo>
                  <a:lnTo>
                    <a:pt x="2345" y="1658"/>
                  </a:lnTo>
                  <a:lnTo>
                    <a:pt x="2345" y="686"/>
                  </a:lnTo>
                  <a:lnTo>
                    <a:pt x="1658" y="0"/>
                  </a:lnTo>
                  <a:close/>
                  <a:moveTo>
                    <a:pt x="2272" y="1627"/>
                  </a:moveTo>
                  <a:lnTo>
                    <a:pt x="2172" y="1727"/>
                  </a:lnTo>
                  <a:lnTo>
                    <a:pt x="1628" y="2271"/>
                  </a:lnTo>
                  <a:lnTo>
                    <a:pt x="717" y="2271"/>
                  </a:lnTo>
                  <a:lnTo>
                    <a:pt x="326" y="1880"/>
                  </a:lnTo>
                  <a:lnTo>
                    <a:pt x="201" y="1755"/>
                  </a:lnTo>
                  <a:lnTo>
                    <a:pt x="73" y="1627"/>
                  </a:lnTo>
                  <a:lnTo>
                    <a:pt x="73" y="717"/>
                  </a:lnTo>
                  <a:lnTo>
                    <a:pt x="272" y="519"/>
                  </a:lnTo>
                  <a:lnTo>
                    <a:pt x="717" y="73"/>
                  </a:lnTo>
                  <a:lnTo>
                    <a:pt x="1172" y="73"/>
                  </a:lnTo>
                  <a:lnTo>
                    <a:pt x="1628" y="73"/>
                  </a:lnTo>
                  <a:lnTo>
                    <a:pt x="2272" y="717"/>
                  </a:lnTo>
                  <a:lnTo>
                    <a:pt x="2272" y="1627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2903538" y="1604963"/>
              <a:ext cx="3259138" cy="3255963"/>
            </a:xfrm>
            <a:custGeom>
              <a:avLst/>
              <a:gdLst>
                <a:gd name="T0" fmla="*/ 1026 w 2053"/>
                <a:gd name="T1" fmla="*/ 0 h 2051"/>
                <a:gd name="T2" fmla="*/ 601 w 2053"/>
                <a:gd name="T3" fmla="*/ 0 h 2051"/>
                <a:gd name="T4" fmla="*/ 186 w 2053"/>
                <a:gd name="T5" fmla="*/ 414 h 2051"/>
                <a:gd name="T6" fmla="*/ 0 w 2053"/>
                <a:gd name="T7" fmla="*/ 600 h 2051"/>
                <a:gd name="T8" fmla="*/ 0 w 2053"/>
                <a:gd name="T9" fmla="*/ 1450 h 2051"/>
                <a:gd name="T10" fmla="*/ 120 w 2053"/>
                <a:gd name="T11" fmla="*/ 1570 h 2051"/>
                <a:gd name="T12" fmla="*/ 237 w 2053"/>
                <a:gd name="T13" fmla="*/ 1687 h 2051"/>
                <a:gd name="T14" fmla="*/ 601 w 2053"/>
                <a:gd name="T15" fmla="*/ 2051 h 2051"/>
                <a:gd name="T16" fmla="*/ 1451 w 2053"/>
                <a:gd name="T17" fmla="*/ 2051 h 2051"/>
                <a:gd name="T18" fmla="*/ 1960 w 2053"/>
                <a:gd name="T19" fmla="*/ 1542 h 2051"/>
                <a:gd name="T20" fmla="*/ 2053 w 2053"/>
                <a:gd name="T21" fmla="*/ 1450 h 2051"/>
                <a:gd name="T22" fmla="*/ 2053 w 2053"/>
                <a:gd name="T23" fmla="*/ 600 h 2051"/>
                <a:gd name="T24" fmla="*/ 1451 w 2053"/>
                <a:gd name="T25" fmla="*/ 0 h 2051"/>
                <a:gd name="T26" fmla="*/ 1026 w 2053"/>
                <a:gd name="T27" fmla="*/ 0 h 2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53" h="2051">
                  <a:moveTo>
                    <a:pt x="1026" y="0"/>
                  </a:moveTo>
                  <a:lnTo>
                    <a:pt x="601" y="0"/>
                  </a:lnTo>
                  <a:lnTo>
                    <a:pt x="186" y="414"/>
                  </a:lnTo>
                  <a:lnTo>
                    <a:pt x="0" y="600"/>
                  </a:lnTo>
                  <a:lnTo>
                    <a:pt x="0" y="1450"/>
                  </a:lnTo>
                  <a:lnTo>
                    <a:pt x="120" y="1570"/>
                  </a:lnTo>
                  <a:lnTo>
                    <a:pt x="237" y="1687"/>
                  </a:lnTo>
                  <a:lnTo>
                    <a:pt x="601" y="2051"/>
                  </a:lnTo>
                  <a:lnTo>
                    <a:pt x="1451" y="2051"/>
                  </a:lnTo>
                  <a:lnTo>
                    <a:pt x="1960" y="1542"/>
                  </a:lnTo>
                  <a:lnTo>
                    <a:pt x="2053" y="1450"/>
                  </a:lnTo>
                  <a:lnTo>
                    <a:pt x="2053" y="600"/>
                  </a:lnTo>
                  <a:lnTo>
                    <a:pt x="1451" y="0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3227388" y="1073151"/>
              <a:ext cx="3476625" cy="4318000"/>
            </a:xfrm>
            <a:custGeom>
              <a:avLst/>
              <a:gdLst>
                <a:gd name="T0" fmla="*/ 303 w 2190"/>
                <a:gd name="T1" fmla="*/ 90 h 2720"/>
                <a:gd name="T2" fmla="*/ 829 w 2190"/>
                <a:gd name="T3" fmla="*/ 90 h 2720"/>
                <a:gd name="T4" fmla="*/ 1355 w 2190"/>
                <a:gd name="T5" fmla="*/ 90 h 2720"/>
                <a:gd name="T6" fmla="*/ 2100 w 2190"/>
                <a:gd name="T7" fmla="*/ 834 h 2720"/>
                <a:gd name="T8" fmla="*/ 2100 w 2190"/>
                <a:gd name="T9" fmla="*/ 1886 h 2720"/>
                <a:gd name="T10" fmla="*/ 1986 w 2190"/>
                <a:gd name="T11" fmla="*/ 2000 h 2720"/>
                <a:gd name="T12" fmla="*/ 1355 w 2190"/>
                <a:gd name="T13" fmla="*/ 2630 h 2720"/>
                <a:gd name="T14" fmla="*/ 303 w 2190"/>
                <a:gd name="T15" fmla="*/ 2630 h 2720"/>
                <a:gd name="T16" fmla="*/ 55 w 2190"/>
                <a:gd name="T17" fmla="*/ 2382 h 2720"/>
                <a:gd name="T18" fmla="*/ 0 w 2190"/>
                <a:gd name="T19" fmla="*/ 2455 h 2720"/>
                <a:gd name="T20" fmla="*/ 266 w 2190"/>
                <a:gd name="T21" fmla="*/ 2720 h 2720"/>
                <a:gd name="T22" fmla="*/ 1393 w 2190"/>
                <a:gd name="T23" fmla="*/ 2720 h 2720"/>
                <a:gd name="T24" fmla="*/ 2068 w 2190"/>
                <a:gd name="T25" fmla="*/ 2046 h 2720"/>
                <a:gd name="T26" fmla="*/ 2190 w 2190"/>
                <a:gd name="T27" fmla="*/ 1923 h 2720"/>
                <a:gd name="T28" fmla="*/ 2190 w 2190"/>
                <a:gd name="T29" fmla="*/ 797 h 2720"/>
                <a:gd name="T30" fmla="*/ 1393 w 2190"/>
                <a:gd name="T31" fmla="*/ 0 h 2720"/>
                <a:gd name="T32" fmla="*/ 829 w 2190"/>
                <a:gd name="T33" fmla="*/ 0 h 2720"/>
                <a:gd name="T34" fmla="*/ 266 w 2190"/>
                <a:gd name="T35" fmla="*/ 0 h 2720"/>
                <a:gd name="T36" fmla="*/ 40 w 2190"/>
                <a:gd name="T37" fmla="*/ 226 h 2720"/>
                <a:gd name="T38" fmla="*/ 92 w 2190"/>
                <a:gd name="T39" fmla="*/ 301 h 2720"/>
                <a:gd name="T40" fmla="*/ 303 w 2190"/>
                <a:gd name="T41" fmla="*/ 90 h 2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90" h="2720">
                  <a:moveTo>
                    <a:pt x="303" y="90"/>
                  </a:moveTo>
                  <a:lnTo>
                    <a:pt x="829" y="90"/>
                  </a:lnTo>
                  <a:lnTo>
                    <a:pt x="1355" y="90"/>
                  </a:lnTo>
                  <a:lnTo>
                    <a:pt x="2100" y="834"/>
                  </a:lnTo>
                  <a:lnTo>
                    <a:pt x="2100" y="1886"/>
                  </a:lnTo>
                  <a:lnTo>
                    <a:pt x="1986" y="2000"/>
                  </a:lnTo>
                  <a:lnTo>
                    <a:pt x="1355" y="2630"/>
                  </a:lnTo>
                  <a:lnTo>
                    <a:pt x="303" y="2630"/>
                  </a:lnTo>
                  <a:lnTo>
                    <a:pt x="55" y="2382"/>
                  </a:lnTo>
                  <a:lnTo>
                    <a:pt x="0" y="2455"/>
                  </a:lnTo>
                  <a:lnTo>
                    <a:pt x="266" y="2720"/>
                  </a:lnTo>
                  <a:lnTo>
                    <a:pt x="1393" y="2720"/>
                  </a:lnTo>
                  <a:lnTo>
                    <a:pt x="2068" y="2046"/>
                  </a:lnTo>
                  <a:lnTo>
                    <a:pt x="2190" y="1923"/>
                  </a:lnTo>
                  <a:lnTo>
                    <a:pt x="2190" y="797"/>
                  </a:lnTo>
                  <a:lnTo>
                    <a:pt x="1393" y="0"/>
                  </a:lnTo>
                  <a:lnTo>
                    <a:pt x="829" y="0"/>
                  </a:lnTo>
                  <a:lnTo>
                    <a:pt x="266" y="0"/>
                  </a:lnTo>
                  <a:lnTo>
                    <a:pt x="40" y="226"/>
                  </a:lnTo>
                  <a:lnTo>
                    <a:pt x="92" y="301"/>
                  </a:lnTo>
                  <a:lnTo>
                    <a:pt x="303" y="9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</p:grpSp>
      <p:sp>
        <p:nvSpPr>
          <p:cNvPr id="13" name="Freeform 6"/>
          <p:cNvSpPr>
            <a:spLocks noEditPoints="1"/>
          </p:cNvSpPr>
          <p:nvPr/>
        </p:nvSpPr>
        <p:spPr bwMode="auto">
          <a:xfrm>
            <a:off x="2309604" y="6771553"/>
            <a:ext cx="1278340" cy="1283029"/>
          </a:xfrm>
          <a:custGeom>
            <a:avLst/>
            <a:gdLst>
              <a:gd name="T0" fmla="*/ 584 w 818"/>
              <a:gd name="T1" fmla="*/ 731 h 821"/>
              <a:gd name="T2" fmla="*/ 578 w 818"/>
              <a:gd name="T3" fmla="*/ 754 h 821"/>
              <a:gd name="T4" fmla="*/ 634 w 818"/>
              <a:gd name="T5" fmla="*/ 651 h 821"/>
              <a:gd name="T6" fmla="*/ 456 w 818"/>
              <a:gd name="T7" fmla="*/ 786 h 821"/>
              <a:gd name="T8" fmla="*/ 602 w 818"/>
              <a:gd name="T9" fmla="*/ 651 h 821"/>
              <a:gd name="T10" fmla="*/ 372 w 818"/>
              <a:gd name="T11" fmla="*/ 712 h 821"/>
              <a:gd name="T12" fmla="*/ 434 w 818"/>
              <a:gd name="T13" fmla="*/ 773 h 821"/>
              <a:gd name="T14" fmla="*/ 468 w 818"/>
              <a:gd name="T15" fmla="*/ 663 h 821"/>
              <a:gd name="T16" fmla="*/ 293 w 818"/>
              <a:gd name="T17" fmla="*/ 730 h 821"/>
              <a:gd name="T18" fmla="*/ 344 w 818"/>
              <a:gd name="T19" fmla="*/ 697 h 821"/>
              <a:gd name="T20" fmla="*/ 156 w 818"/>
              <a:gd name="T21" fmla="*/ 686 h 821"/>
              <a:gd name="T22" fmla="*/ 310 w 818"/>
              <a:gd name="T23" fmla="*/ 779 h 821"/>
              <a:gd name="T24" fmla="*/ 235 w 818"/>
              <a:gd name="T25" fmla="*/ 704 h 821"/>
              <a:gd name="T26" fmla="*/ 685 w 818"/>
              <a:gd name="T27" fmla="*/ 444 h 821"/>
              <a:gd name="T28" fmla="*/ 729 w 818"/>
              <a:gd name="T29" fmla="*/ 605 h 821"/>
              <a:gd name="T30" fmla="*/ 685 w 818"/>
              <a:gd name="T31" fmla="*/ 435 h 821"/>
              <a:gd name="T32" fmla="*/ 502 w 818"/>
              <a:gd name="T33" fmla="*/ 598 h 821"/>
              <a:gd name="T34" fmla="*/ 655 w 818"/>
              <a:gd name="T35" fmla="*/ 446 h 821"/>
              <a:gd name="T36" fmla="*/ 352 w 818"/>
              <a:gd name="T37" fmla="*/ 601 h 821"/>
              <a:gd name="T38" fmla="*/ 488 w 818"/>
              <a:gd name="T39" fmla="*/ 444 h 821"/>
              <a:gd name="T40" fmla="*/ 202 w 818"/>
              <a:gd name="T41" fmla="*/ 553 h 821"/>
              <a:gd name="T42" fmla="*/ 321 w 818"/>
              <a:gd name="T43" fmla="*/ 512 h 821"/>
              <a:gd name="T44" fmla="*/ 36 w 818"/>
              <a:gd name="T45" fmla="*/ 446 h 821"/>
              <a:gd name="T46" fmla="*/ 188 w 818"/>
              <a:gd name="T47" fmla="*/ 610 h 821"/>
              <a:gd name="T48" fmla="*/ 35 w 818"/>
              <a:gd name="T49" fmla="*/ 435 h 821"/>
              <a:gd name="T50" fmla="*/ 685 w 818"/>
              <a:gd name="T51" fmla="*/ 393 h 821"/>
              <a:gd name="T52" fmla="*/ 734 w 818"/>
              <a:gd name="T53" fmla="*/ 221 h 821"/>
              <a:gd name="T54" fmla="*/ 510 w 818"/>
              <a:gd name="T55" fmla="*/ 314 h 821"/>
              <a:gd name="T56" fmla="*/ 640 w 818"/>
              <a:gd name="T57" fmla="*/ 273 h 821"/>
              <a:gd name="T58" fmla="*/ 345 w 818"/>
              <a:gd name="T59" fmla="*/ 300 h 821"/>
              <a:gd name="T60" fmla="*/ 479 w 818"/>
              <a:gd name="T61" fmla="*/ 224 h 821"/>
              <a:gd name="T62" fmla="*/ 190 w 818"/>
              <a:gd name="T63" fmla="*/ 326 h 821"/>
              <a:gd name="T64" fmla="*/ 321 w 818"/>
              <a:gd name="T65" fmla="*/ 314 h 821"/>
              <a:gd name="T66" fmla="*/ 86 w 818"/>
              <a:gd name="T67" fmla="*/ 221 h 821"/>
              <a:gd name="T68" fmla="*/ 154 w 818"/>
              <a:gd name="T69" fmla="*/ 393 h 821"/>
              <a:gd name="T70" fmla="*/ 89 w 818"/>
              <a:gd name="T71" fmla="*/ 216 h 821"/>
              <a:gd name="T72" fmla="*/ 589 w 818"/>
              <a:gd name="T73" fmla="*/ 96 h 821"/>
              <a:gd name="T74" fmla="*/ 686 w 818"/>
              <a:gd name="T75" fmla="*/ 157 h 821"/>
              <a:gd name="T76" fmla="*/ 556 w 818"/>
              <a:gd name="T77" fmla="*/ 55 h 821"/>
              <a:gd name="T78" fmla="*/ 280 w 818"/>
              <a:gd name="T79" fmla="*/ 53 h 821"/>
              <a:gd name="T80" fmla="*/ 118 w 818"/>
              <a:gd name="T81" fmla="*/ 174 h 821"/>
              <a:gd name="T82" fmla="*/ 272 w 818"/>
              <a:gd name="T83" fmla="*/ 74 h 821"/>
              <a:gd name="T84" fmla="*/ 318 w 818"/>
              <a:gd name="T85" fmla="*/ 68 h 821"/>
              <a:gd name="T86" fmla="*/ 336 w 818"/>
              <a:gd name="T87" fmla="*/ 165 h 821"/>
              <a:gd name="T88" fmla="*/ 465 w 818"/>
              <a:gd name="T89" fmla="*/ 57 h 821"/>
              <a:gd name="T90" fmla="*/ 596 w 818"/>
              <a:gd name="T91" fmla="*/ 159 h 821"/>
              <a:gd name="T92" fmla="*/ 404 w 818"/>
              <a:gd name="T93" fmla="*/ 34 h 821"/>
              <a:gd name="T94" fmla="*/ 363 w 818"/>
              <a:gd name="T95" fmla="*/ 153 h 821"/>
              <a:gd name="T96" fmla="*/ 465 w 818"/>
              <a:gd name="T97" fmla="*/ 144 h 821"/>
              <a:gd name="T98" fmla="*/ 404 w 818"/>
              <a:gd name="T99" fmla="*/ 34 h 821"/>
              <a:gd name="T100" fmla="*/ 637 w 818"/>
              <a:gd name="T101" fmla="*/ 69 h 821"/>
              <a:gd name="T102" fmla="*/ 791 w 818"/>
              <a:gd name="T103" fmla="*/ 263 h 821"/>
              <a:gd name="T104" fmla="*/ 791 w 818"/>
              <a:gd name="T105" fmla="*/ 557 h 821"/>
              <a:gd name="T106" fmla="*/ 738 w 818"/>
              <a:gd name="T107" fmla="*/ 656 h 821"/>
              <a:gd name="T108" fmla="*/ 465 w 818"/>
              <a:gd name="T109" fmla="*/ 817 h 821"/>
              <a:gd name="T110" fmla="*/ 160 w 818"/>
              <a:gd name="T111" fmla="*/ 735 h 821"/>
              <a:gd name="T112" fmla="*/ 4 w 818"/>
              <a:gd name="T113" fmla="*/ 466 h 821"/>
              <a:gd name="T114" fmla="*/ 85 w 818"/>
              <a:gd name="T115" fmla="*/ 159 h 821"/>
              <a:gd name="T116" fmla="*/ 355 w 818"/>
              <a:gd name="T117" fmla="*/ 4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18" h="821">
                <a:moveTo>
                  <a:pt x="634" y="651"/>
                </a:moveTo>
                <a:lnTo>
                  <a:pt x="632" y="658"/>
                </a:lnTo>
                <a:lnTo>
                  <a:pt x="622" y="678"/>
                </a:lnTo>
                <a:lnTo>
                  <a:pt x="611" y="699"/>
                </a:lnTo>
                <a:lnTo>
                  <a:pt x="596" y="716"/>
                </a:lnTo>
                <a:lnTo>
                  <a:pt x="584" y="731"/>
                </a:lnTo>
                <a:lnTo>
                  <a:pt x="559" y="756"/>
                </a:lnTo>
                <a:lnTo>
                  <a:pt x="551" y="763"/>
                </a:lnTo>
                <a:lnTo>
                  <a:pt x="547" y="767"/>
                </a:lnTo>
                <a:lnTo>
                  <a:pt x="551" y="765"/>
                </a:lnTo>
                <a:lnTo>
                  <a:pt x="562" y="761"/>
                </a:lnTo>
                <a:lnTo>
                  <a:pt x="578" y="754"/>
                </a:lnTo>
                <a:lnTo>
                  <a:pt x="598" y="742"/>
                </a:lnTo>
                <a:lnTo>
                  <a:pt x="622" y="727"/>
                </a:lnTo>
                <a:lnTo>
                  <a:pt x="646" y="707"/>
                </a:lnTo>
                <a:lnTo>
                  <a:pt x="672" y="682"/>
                </a:lnTo>
                <a:lnTo>
                  <a:pt x="697" y="651"/>
                </a:lnTo>
                <a:lnTo>
                  <a:pt x="634" y="651"/>
                </a:lnTo>
                <a:close/>
                <a:moveTo>
                  <a:pt x="495" y="651"/>
                </a:moveTo>
                <a:lnTo>
                  <a:pt x="494" y="661"/>
                </a:lnTo>
                <a:lnTo>
                  <a:pt x="486" y="700"/>
                </a:lnTo>
                <a:lnTo>
                  <a:pt x="476" y="734"/>
                </a:lnTo>
                <a:lnTo>
                  <a:pt x="465" y="763"/>
                </a:lnTo>
                <a:lnTo>
                  <a:pt x="456" y="786"/>
                </a:lnTo>
                <a:lnTo>
                  <a:pt x="479" y="776"/>
                </a:lnTo>
                <a:lnTo>
                  <a:pt x="510" y="760"/>
                </a:lnTo>
                <a:lnTo>
                  <a:pt x="540" y="735"/>
                </a:lnTo>
                <a:lnTo>
                  <a:pt x="569" y="704"/>
                </a:lnTo>
                <a:lnTo>
                  <a:pt x="592" y="667"/>
                </a:lnTo>
                <a:lnTo>
                  <a:pt x="602" y="651"/>
                </a:lnTo>
                <a:lnTo>
                  <a:pt x="495" y="651"/>
                </a:lnTo>
                <a:close/>
                <a:moveTo>
                  <a:pt x="360" y="651"/>
                </a:moveTo>
                <a:lnTo>
                  <a:pt x="361" y="663"/>
                </a:lnTo>
                <a:lnTo>
                  <a:pt x="363" y="670"/>
                </a:lnTo>
                <a:lnTo>
                  <a:pt x="364" y="676"/>
                </a:lnTo>
                <a:lnTo>
                  <a:pt x="372" y="712"/>
                </a:lnTo>
                <a:lnTo>
                  <a:pt x="380" y="739"/>
                </a:lnTo>
                <a:lnTo>
                  <a:pt x="389" y="760"/>
                </a:lnTo>
                <a:lnTo>
                  <a:pt x="396" y="773"/>
                </a:lnTo>
                <a:lnTo>
                  <a:pt x="404" y="786"/>
                </a:lnTo>
                <a:lnTo>
                  <a:pt x="426" y="786"/>
                </a:lnTo>
                <a:lnTo>
                  <a:pt x="434" y="773"/>
                </a:lnTo>
                <a:lnTo>
                  <a:pt x="441" y="760"/>
                </a:lnTo>
                <a:lnTo>
                  <a:pt x="449" y="739"/>
                </a:lnTo>
                <a:lnTo>
                  <a:pt x="457" y="712"/>
                </a:lnTo>
                <a:lnTo>
                  <a:pt x="465" y="676"/>
                </a:lnTo>
                <a:lnTo>
                  <a:pt x="467" y="670"/>
                </a:lnTo>
                <a:lnTo>
                  <a:pt x="468" y="663"/>
                </a:lnTo>
                <a:lnTo>
                  <a:pt x="471" y="651"/>
                </a:lnTo>
                <a:lnTo>
                  <a:pt x="360" y="651"/>
                </a:lnTo>
                <a:close/>
                <a:moveTo>
                  <a:pt x="238" y="651"/>
                </a:moveTo>
                <a:lnTo>
                  <a:pt x="246" y="667"/>
                </a:lnTo>
                <a:lnTo>
                  <a:pt x="269" y="701"/>
                </a:lnTo>
                <a:lnTo>
                  <a:pt x="293" y="730"/>
                </a:lnTo>
                <a:lnTo>
                  <a:pt x="319" y="753"/>
                </a:lnTo>
                <a:lnTo>
                  <a:pt x="348" y="771"/>
                </a:lnTo>
                <a:lnTo>
                  <a:pt x="372" y="783"/>
                </a:lnTo>
                <a:lnTo>
                  <a:pt x="363" y="757"/>
                </a:lnTo>
                <a:lnTo>
                  <a:pt x="353" y="730"/>
                </a:lnTo>
                <a:lnTo>
                  <a:pt x="344" y="697"/>
                </a:lnTo>
                <a:lnTo>
                  <a:pt x="337" y="661"/>
                </a:lnTo>
                <a:lnTo>
                  <a:pt x="336" y="651"/>
                </a:lnTo>
                <a:lnTo>
                  <a:pt x="238" y="651"/>
                </a:lnTo>
                <a:close/>
                <a:moveTo>
                  <a:pt x="122" y="651"/>
                </a:moveTo>
                <a:lnTo>
                  <a:pt x="138" y="669"/>
                </a:lnTo>
                <a:lnTo>
                  <a:pt x="156" y="686"/>
                </a:lnTo>
                <a:lnTo>
                  <a:pt x="179" y="707"/>
                </a:lnTo>
                <a:lnTo>
                  <a:pt x="205" y="727"/>
                </a:lnTo>
                <a:lnTo>
                  <a:pt x="238" y="748"/>
                </a:lnTo>
                <a:lnTo>
                  <a:pt x="273" y="765"/>
                </a:lnTo>
                <a:lnTo>
                  <a:pt x="312" y="780"/>
                </a:lnTo>
                <a:lnTo>
                  <a:pt x="310" y="779"/>
                </a:lnTo>
                <a:lnTo>
                  <a:pt x="303" y="773"/>
                </a:lnTo>
                <a:lnTo>
                  <a:pt x="293" y="765"/>
                </a:lnTo>
                <a:lnTo>
                  <a:pt x="280" y="754"/>
                </a:lnTo>
                <a:lnTo>
                  <a:pt x="265" y="739"/>
                </a:lnTo>
                <a:lnTo>
                  <a:pt x="250" y="723"/>
                </a:lnTo>
                <a:lnTo>
                  <a:pt x="235" y="704"/>
                </a:lnTo>
                <a:lnTo>
                  <a:pt x="220" y="682"/>
                </a:lnTo>
                <a:lnTo>
                  <a:pt x="208" y="658"/>
                </a:lnTo>
                <a:lnTo>
                  <a:pt x="205" y="651"/>
                </a:lnTo>
                <a:lnTo>
                  <a:pt x="122" y="651"/>
                </a:lnTo>
                <a:close/>
                <a:moveTo>
                  <a:pt x="685" y="435"/>
                </a:moveTo>
                <a:lnTo>
                  <a:pt x="685" y="444"/>
                </a:lnTo>
                <a:lnTo>
                  <a:pt x="679" y="497"/>
                </a:lnTo>
                <a:lnTo>
                  <a:pt x="670" y="548"/>
                </a:lnTo>
                <a:lnTo>
                  <a:pt x="656" y="597"/>
                </a:lnTo>
                <a:lnTo>
                  <a:pt x="652" y="610"/>
                </a:lnTo>
                <a:lnTo>
                  <a:pt x="727" y="610"/>
                </a:lnTo>
                <a:lnTo>
                  <a:pt x="729" y="605"/>
                </a:lnTo>
                <a:lnTo>
                  <a:pt x="750" y="567"/>
                </a:lnTo>
                <a:lnTo>
                  <a:pt x="765" y="529"/>
                </a:lnTo>
                <a:lnTo>
                  <a:pt x="775" y="488"/>
                </a:lnTo>
                <a:lnTo>
                  <a:pt x="783" y="446"/>
                </a:lnTo>
                <a:lnTo>
                  <a:pt x="783" y="435"/>
                </a:lnTo>
                <a:lnTo>
                  <a:pt x="685" y="435"/>
                </a:lnTo>
                <a:close/>
                <a:moveTo>
                  <a:pt x="513" y="435"/>
                </a:moveTo>
                <a:lnTo>
                  <a:pt x="513" y="444"/>
                </a:lnTo>
                <a:lnTo>
                  <a:pt x="511" y="476"/>
                </a:lnTo>
                <a:lnTo>
                  <a:pt x="510" y="512"/>
                </a:lnTo>
                <a:lnTo>
                  <a:pt x="507" y="554"/>
                </a:lnTo>
                <a:lnTo>
                  <a:pt x="502" y="598"/>
                </a:lnTo>
                <a:lnTo>
                  <a:pt x="501" y="610"/>
                </a:lnTo>
                <a:lnTo>
                  <a:pt x="619" y="610"/>
                </a:lnTo>
                <a:lnTo>
                  <a:pt x="622" y="603"/>
                </a:lnTo>
                <a:lnTo>
                  <a:pt x="637" y="553"/>
                </a:lnTo>
                <a:lnTo>
                  <a:pt x="648" y="500"/>
                </a:lnTo>
                <a:lnTo>
                  <a:pt x="655" y="446"/>
                </a:lnTo>
                <a:lnTo>
                  <a:pt x="655" y="435"/>
                </a:lnTo>
                <a:lnTo>
                  <a:pt x="513" y="435"/>
                </a:lnTo>
                <a:close/>
                <a:moveTo>
                  <a:pt x="341" y="435"/>
                </a:moveTo>
                <a:lnTo>
                  <a:pt x="342" y="444"/>
                </a:lnTo>
                <a:lnTo>
                  <a:pt x="345" y="526"/>
                </a:lnTo>
                <a:lnTo>
                  <a:pt x="352" y="601"/>
                </a:lnTo>
                <a:lnTo>
                  <a:pt x="353" y="610"/>
                </a:lnTo>
                <a:lnTo>
                  <a:pt x="476" y="610"/>
                </a:lnTo>
                <a:lnTo>
                  <a:pt x="477" y="601"/>
                </a:lnTo>
                <a:lnTo>
                  <a:pt x="483" y="552"/>
                </a:lnTo>
                <a:lnTo>
                  <a:pt x="487" y="499"/>
                </a:lnTo>
                <a:lnTo>
                  <a:pt x="488" y="444"/>
                </a:lnTo>
                <a:lnTo>
                  <a:pt x="488" y="435"/>
                </a:lnTo>
                <a:lnTo>
                  <a:pt x="341" y="435"/>
                </a:lnTo>
                <a:close/>
                <a:moveTo>
                  <a:pt x="184" y="435"/>
                </a:moveTo>
                <a:lnTo>
                  <a:pt x="186" y="446"/>
                </a:lnTo>
                <a:lnTo>
                  <a:pt x="191" y="500"/>
                </a:lnTo>
                <a:lnTo>
                  <a:pt x="202" y="553"/>
                </a:lnTo>
                <a:lnTo>
                  <a:pt x="216" y="603"/>
                </a:lnTo>
                <a:lnTo>
                  <a:pt x="219" y="610"/>
                </a:lnTo>
                <a:lnTo>
                  <a:pt x="329" y="610"/>
                </a:lnTo>
                <a:lnTo>
                  <a:pt x="327" y="598"/>
                </a:lnTo>
                <a:lnTo>
                  <a:pt x="323" y="554"/>
                </a:lnTo>
                <a:lnTo>
                  <a:pt x="321" y="512"/>
                </a:lnTo>
                <a:lnTo>
                  <a:pt x="318" y="476"/>
                </a:lnTo>
                <a:lnTo>
                  <a:pt x="318" y="444"/>
                </a:lnTo>
                <a:lnTo>
                  <a:pt x="317" y="435"/>
                </a:lnTo>
                <a:lnTo>
                  <a:pt x="184" y="435"/>
                </a:lnTo>
                <a:close/>
                <a:moveTo>
                  <a:pt x="35" y="435"/>
                </a:moveTo>
                <a:lnTo>
                  <a:pt x="36" y="446"/>
                </a:lnTo>
                <a:lnTo>
                  <a:pt x="43" y="488"/>
                </a:lnTo>
                <a:lnTo>
                  <a:pt x="54" y="529"/>
                </a:lnTo>
                <a:lnTo>
                  <a:pt x="69" y="567"/>
                </a:lnTo>
                <a:lnTo>
                  <a:pt x="89" y="605"/>
                </a:lnTo>
                <a:lnTo>
                  <a:pt x="92" y="610"/>
                </a:lnTo>
                <a:lnTo>
                  <a:pt x="188" y="610"/>
                </a:lnTo>
                <a:lnTo>
                  <a:pt x="183" y="597"/>
                </a:lnTo>
                <a:lnTo>
                  <a:pt x="169" y="548"/>
                </a:lnTo>
                <a:lnTo>
                  <a:pt x="160" y="497"/>
                </a:lnTo>
                <a:lnTo>
                  <a:pt x="154" y="444"/>
                </a:lnTo>
                <a:lnTo>
                  <a:pt x="154" y="435"/>
                </a:lnTo>
                <a:lnTo>
                  <a:pt x="35" y="435"/>
                </a:lnTo>
                <a:close/>
                <a:moveTo>
                  <a:pt x="653" y="216"/>
                </a:moveTo>
                <a:lnTo>
                  <a:pt x="657" y="229"/>
                </a:lnTo>
                <a:lnTo>
                  <a:pt x="671" y="278"/>
                </a:lnTo>
                <a:lnTo>
                  <a:pt x="681" y="330"/>
                </a:lnTo>
                <a:lnTo>
                  <a:pt x="685" y="383"/>
                </a:lnTo>
                <a:lnTo>
                  <a:pt x="685" y="393"/>
                </a:lnTo>
                <a:lnTo>
                  <a:pt x="783" y="393"/>
                </a:lnTo>
                <a:lnTo>
                  <a:pt x="783" y="382"/>
                </a:lnTo>
                <a:lnTo>
                  <a:pt x="777" y="340"/>
                </a:lnTo>
                <a:lnTo>
                  <a:pt x="768" y="299"/>
                </a:lnTo>
                <a:lnTo>
                  <a:pt x="753" y="259"/>
                </a:lnTo>
                <a:lnTo>
                  <a:pt x="734" y="221"/>
                </a:lnTo>
                <a:lnTo>
                  <a:pt x="729" y="216"/>
                </a:lnTo>
                <a:lnTo>
                  <a:pt x="653" y="216"/>
                </a:lnTo>
                <a:close/>
                <a:moveTo>
                  <a:pt x="502" y="216"/>
                </a:moveTo>
                <a:lnTo>
                  <a:pt x="503" y="227"/>
                </a:lnTo>
                <a:lnTo>
                  <a:pt x="507" y="272"/>
                </a:lnTo>
                <a:lnTo>
                  <a:pt x="510" y="314"/>
                </a:lnTo>
                <a:lnTo>
                  <a:pt x="513" y="352"/>
                </a:lnTo>
                <a:lnTo>
                  <a:pt x="513" y="393"/>
                </a:lnTo>
                <a:lnTo>
                  <a:pt x="655" y="393"/>
                </a:lnTo>
                <a:lnTo>
                  <a:pt x="655" y="382"/>
                </a:lnTo>
                <a:lnTo>
                  <a:pt x="649" y="326"/>
                </a:lnTo>
                <a:lnTo>
                  <a:pt x="640" y="273"/>
                </a:lnTo>
                <a:lnTo>
                  <a:pt x="625" y="223"/>
                </a:lnTo>
                <a:lnTo>
                  <a:pt x="622" y="216"/>
                </a:lnTo>
                <a:lnTo>
                  <a:pt x="502" y="216"/>
                </a:lnTo>
                <a:close/>
                <a:moveTo>
                  <a:pt x="353" y="216"/>
                </a:moveTo>
                <a:lnTo>
                  <a:pt x="352" y="224"/>
                </a:lnTo>
                <a:lnTo>
                  <a:pt x="345" y="300"/>
                </a:lnTo>
                <a:lnTo>
                  <a:pt x="341" y="382"/>
                </a:lnTo>
                <a:lnTo>
                  <a:pt x="341" y="393"/>
                </a:lnTo>
                <a:lnTo>
                  <a:pt x="488" y="393"/>
                </a:lnTo>
                <a:lnTo>
                  <a:pt x="488" y="382"/>
                </a:lnTo>
                <a:lnTo>
                  <a:pt x="486" y="300"/>
                </a:lnTo>
                <a:lnTo>
                  <a:pt x="479" y="224"/>
                </a:lnTo>
                <a:lnTo>
                  <a:pt x="477" y="216"/>
                </a:lnTo>
                <a:lnTo>
                  <a:pt x="353" y="216"/>
                </a:lnTo>
                <a:close/>
                <a:moveTo>
                  <a:pt x="217" y="216"/>
                </a:moveTo>
                <a:lnTo>
                  <a:pt x="216" y="223"/>
                </a:lnTo>
                <a:lnTo>
                  <a:pt x="201" y="273"/>
                </a:lnTo>
                <a:lnTo>
                  <a:pt x="190" y="326"/>
                </a:lnTo>
                <a:lnTo>
                  <a:pt x="184" y="382"/>
                </a:lnTo>
                <a:lnTo>
                  <a:pt x="184" y="393"/>
                </a:lnTo>
                <a:lnTo>
                  <a:pt x="317" y="393"/>
                </a:lnTo>
                <a:lnTo>
                  <a:pt x="318" y="383"/>
                </a:lnTo>
                <a:lnTo>
                  <a:pt x="318" y="352"/>
                </a:lnTo>
                <a:lnTo>
                  <a:pt x="321" y="314"/>
                </a:lnTo>
                <a:lnTo>
                  <a:pt x="323" y="272"/>
                </a:lnTo>
                <a:lnTo>
                  <a:pt x="327" y="227"/>
                </a:lnTo>
                <a:lnTo>
                  <a:pt x="329" y="216"/>
                </a:lnTo>
                <a:lnTo>
                  <a:pt x="217" y="216"/>
                </a:lnTo>
                <a:close/>
                <a:moveTo>
                  <a:pt x="89" y="216"/>
                </a:moveTo>
                <a:lnTo>
                  <a:pt x="86" y="221"/>
                </a:lnTo>
                <a:lnTo>
                  <a:pt x="66" y="259"/>
                </a:lnTo>
                <a:lnTo>
                  <a:pt x="51" y="299"/>
                </a:lnTo>
                <a:lnTo>
                  <a:pt x="41" y="340"/>
                </a:lnTo>
                <a:lnTo>
                  <a:pt x="36" y="382"/>
                </a:lnTo>
                <a:lnTo>
                  <a:pt x="35" y="393"/>
                </a:lnTo>
                <a:lnTo>
                  <a:pt x="154" y="393"/>
                </a:lnTo>
                <a:lnTo>
                  <a:pt x="154" y="383"/>
                </a:lnTo>
                <a:lnTo>
                  <a:pt x="160" y="330"/>
                </a:lnTo>
                <a:lnTo>
                  <a:pt x="168" y="278"/>
                </a:lnTo>
                <a:lnTo>
                  <a:pt x="182" y="229"/>
                </a:lnTo>
                <a:lnTo>
                  <a:pt x="186" y="216"/>
                </a:lnTo>
                <a:lnTo>
                  <a:pt x="89" y="216"/>
                </a:lnTo>
                <a:close/>
                <a:moveTo>
                  <a:pt x="544" y="48"/>
                </a:moveTo>
                <a:lnTo>
                  <a:pt x="548" y="53"/>
                </a:lnTo>
                <a:lnTo>
                  <a:pt x="555" y="61"/>
                </a:lnTo>
                <a:lnTo>
                  <a:pt x="566" y="70"/>
                </a:lnTo>
                <a:lnTo>
                  <a:pt x="577" y="82"/>
                </a:lnTo>
                <a:lnTo>
                  <a:pt x="589" y="96"/>
                </a:lnTo>
                <a:lnTo>
                  <a:pt x="600" y="110"/>
                </a:lnTo>
                <a:lnTo>
                  <a:pt x="610" y="123"/>
                </a:lnTo>
                <a:lnTo>
                  <a:pt x="634" y="168"/>
                </a:lnTo>
                <a:lnTo>
                  <a:pt x="637" y="174"/>
                </a:lnTo>
                <a:lnTo>
                  <a:pt x="702" y="174"/>
                </a:lnTo>
                <a:lnTo>
                  <a:pt x="686" y="157"/>
                </a:lnTo>
                <a:lnTo>
                  <a:pt x="660" y="130"/>
                </a:lnTo>
                <a:lnTo>
                  <a:pt x="634" y="108"/>
                </a:lnTo>
                <a:lnTo>
                  <a:pt x="610" y="89"/>
                </a:lnTo>
                <a:lnTo>
                  <a:pt x="589" y="74"/>
                </a:lnTo>
                <a:lnTo>
                  <a:pt x="571" y="63"/>
                </a:lnTo>
                <a:lnTo>
                  <a:pt x="556" y="55"/>
                </a:lnTo>
                <a:lnTo>
                  <a:pt x="547" y="50"/>
                </a:lnTo>
                <a:lnTo>
                  <a:pt x="544" y="48"/>
                </a:lnTo>
                <a:close/>
                <a:moveTo>
                  <a:pt x="312" y="42"/>
                </a:moveTo>
                <a:lnTo>
                  <a:pt x="308" y="43"/>
                </a:lnTo>
                <a:lnTo>
                  <a:pt x="298" y="47"/>
                </a:lnTo>
                <a:lnTo>
                  <a:pt x="280" y="53"/>
                </a:lnTo>
                <a:lnTo>
                  <a:pt x="258" y="63"/>
                </a:lnTo>
                <a:lnTo>
                  <a:pt x="232" y="77"/>
                </a:lnTo>
                <a:lnTo>
                  <a:pt x="205" y="95"/>
                </a:lnTo>
                <a:lnTo>
                  <a:pt x="176" y="117"/>
                </a:lnTo>
                <a:lnTo>
                  <a:pt x="146" y="142"/>
                </a:lnTo>
                <a:lnTo>
                  <a:pt x="118" y="174"/>
                </a:lnTo>
                <a:lnTo>
                  <a:pt x="202" y="174"/>
                </a:lnTo>
                <a:lnTo>
                  <a:pt x="205" y="168"/>
                </a:lnTo>
                <a:lnTo>
                  <a:pt x="216" y="145"/>
                </a:lnTo>
                <a:lnTo>
                  <a:pt x="229" y="123"/>
                </a:lnTo>
                <a:lnTo>
                  <a:pt x="251" y="95"/>
                </a:lnTo>
                <a:lnTo>
                  <a:pt x="272" y="74"/>
                </a:lnTo>
                <a:lnTo>
                  <a:pt x="288" y="59"/>
                </a:lnTo>
                <a:lnTo>
                  <a:pt x="303" y="48"/>
                </a:lnTo>
                <a:lnTo>
                  <a:pt x="312" y="42"/>
                </a:lnTo>
                <a:close/>
                <a:moveTo>
                  <a:pt x="372" y="36"/>
                </a:moveTo>
                <a:lnTo>
                  <a:pt x="348" y="48"/>
                </a:lnTo>
                <a:lnTo>
                  <a:pt x="318" y="68"/>
                </a:lnTo>
                <a:lnTo>
                  <a:pt x="291" y="92"/>
                </a:lnTo>
                <a:lnTo>
                  <a:pt x="266" y="123"/>
                </a:lnTo>
                <a:lnTo>
                  <a:pt x="243" y="159"/>
                </a:lnTo>
                <a:lnTo>
                  <a:pt x="235" y="174"/>
                </a:lnTo>
                <a:lnTo>
                  <a:pt x="334" y="174"/>
                </a:lnTo>
                <a:lnTo>
                  <a:pt x="336" y="165"/>
                </a:lnTo>
                <a:lnTo>
                  <a:pt x="344" y="126"/>
                </a:lnTo>
                <a:lnTo>
                  <a:pt x="352" y="91"/>
                </a:lnTo>
                <a:lnTo>
                  <a:pt x="363" y="62"/>
                </a:lnTo>
                <a:lnTo>
                  <a:pt x="372" y="36"/>
                </a:lnTo>
                <a:close/>
                <a:moveTo>
                  <a:pt x="456" y="34"/>
                </a:moveTo>
                <a:lnTo>
                  <a:pt x="465" y="57"/>
                </a:lnTo>
                <a:lnTo>
                  <a:pt x="476" y="87"/>
                </a:lnTo>
                <a:lnTo>
                  <a:pt x="487" y="123"/>
                </a:lnTo>
                <a:lnTo>
                  <a:pt x="495" y="165"/>
                </a:lnTo>
                <a:lnTo>
                  <a:pt x="496" y="174"/>
                </a:lnTo>
                <a:lnTo>
                  <a:pt x="604" y="174"/>
                </a:lnTo>
                <a:lnTo>
                  <a:pt x="596" y="159"/>
                </a:lnTo>
                <a:lnTo>
                  <a:pt x="571" y="119"/>
                </a:lnTo>
                <a:lnTo>
                  <a:pt x="544" y="87"/>
                </a:lnTo>
                <a:lnTo>
                  <a:pt x="513" y="61"/>
                </a:lnTo>
                <a:lnTo>
                  <a:pt x="479" y="43"/>
                </a:lnTo>
                <a:lnTo>
                  <a:pt x="456" y="34"/>
                </a:lnTo>
                <a:close/>
                <a:moveTo>
                  <a:pt x="404" y="34"/>
                </a:moveTo>
                <a:lnTo>
                  <a:pt x="396" y="46"/>
                </a:lnTo>
                <a:lnTo>
                  <a:pt x="389" y="59"/>
                </a:lnTo>
                <a:lnTo>
                  <a:pt x="380" y="80"/>
                </a:lnTo>
                <a:lnTo>
                  <a:pt x="372" y="107"/>
                </a:lnTo>
                <a:lnTo>
                  <a:pt x="364" y="144"/>
                </a:lnTo>
                <a:lnTo>
                  <a:pt x="363" y="153"/>
                </a:lnTo>
                <a:lnTo>
                  <a:pt x="361" y="161"/>
                </a:lnTo>
                <a:lnTo>
                  <a:pt x="359" y="174"/>
                </a:lnTo>
                <a:lnTo>
                  <a:pt x="472" y="174"/>
                </a:lnTo>
                <a:lnTo>
                  <a:pt x="469" y="161"/>
                </a:lnTo>
                <a:lnTo>
                  <a:pt x="467" y="153"/>
                </a:lnTo>
                <a:lnTo>
                  <a:pt x="465" y="144"/>
                </a:lnTo>
                <a:lnTo>
                  <a:pt x="457" y="107"/>
                </a:lnTo>
                <a:lnTo>
                  <a:pt x="449" y="80"/>
                </a:lnTo>
                <a:lnTo>
                  <a:pt x="441" y="61"/>
                </a:lnTo>
                <a:lnTo>
                  <a:pt x="434" y="46"/>
                </a:lnTo>
                <a:lnTo>
                  <a:pt x="426" y="34"/>
                </a:lnTo>
                <a:lnTo>
                  <a:pt x="404" y="34"/>
                </a:lnTo>
                <a:close/>
                <a:moveTo>
                  <a:pt x="409" y="0"/>
                </a:moveTo>
                <a:lnTo>
                  <a:pt x="458" y="2"/>
                </a:lnTo>
                <a:lnTo>
                  <a:pt x="506" y="10"/>
                </a:lnTo>
                <a:lnTo>
                  <a:pt x="552" y="25"/>
                </a:lnTo>
                <a:lnTo>
                  <a:pt x="595" y="44"/>
                </a:lnTo>
                <a:lnTo>
                  <a:pt x="637" y="69"/>
                </a:lnTo>
                <a:lnTo>
                  <a:pt x="675" y="97"/>
                </a:lnTo>
                <a:lnTo>
                  <a:pt x="710" y="131"/>
                </a:lnTo>
                <a:lnTo>
                  <a:pt x="742" y="170"/>
                </a:lnTo>
                <a:lnTo>
                  <a:pt x="744" y="175"/>
                </a:lnTo>
                <a:lnTo>
                  <a:pt x="772" y="219"/>
                </a:lnTo>
                <a:lnTo>
                  <a:pt x="791" y="263"/>
                </a:lnTo>
                <a:lnTo>
                  <a:pt x="806" y="311"/>
                </a:lnTo>
                <a:lnTo>
                  <a:pt x="816" y="360"/>
                </a:lnTo>
                <a:lnTo>
                  <a:pt x="818" y="410"/>
                </a:lnTo>
                <a:lnTo>
                  <a:pt x="816" y="461"/>
                </a:lnTo>
                <a:lnTo>
                  <a:pt x="806" y="510"/>
                </a:lnTo>
                <a:lnTo>
                  <a:pt x="791" y="557"/>
                </a:lnTo>
                <a:lnTo>
                  <a:pt x="772" y="602"/>
                </a:lnTo>
                <a:lnTo>
                  <a:pt x="744" y="646"/>
                </a:lnTo>
                <a:lnTo>
                  <a:pt x="743" y="648"/>
                </a:lnTo>
                <a:lnTo>
                  <a:pt x="743" y="651"/>
                </a:lnTo>
                <a:lnTo>
                  <a:pt x="740" y="651"/>
                </a:lnTo>
                <a:lnTo>
                  <a:pt x="738" y="656"/>
                </a:lnTo>
                <a:lnTo>
                  <a:pt x="701" y="699"/>
                </a:lnTo>
                <a:lnTo>
                  <a:pt x="660" y="735"/>
                </a:lnTo>
                <a:lnTo>
                  <a:pt x="617" y="765"/>
                </a:lnTo>
                <a:lnTo>
                  <a:pt x="569" y="790"/>
                </a:lnTo>
                <a:lnTo>
                  <a:pt x="518" y="806"/>
                </a:lnTo>
                <a:lnTo>
                  <a:pt x="465" y="817"/>
                </a:lnTo>
                <a:lnTo>
                  <a:pt x="409" y="821"/>
                </a:lnTo>
                <a:lnTo>
                  <a:pt x="355" y="817"/>
                </a:lnTo>
                <a:lnTo>
                  <a:pt x="302" y="806"/>
                </a:lnTo>
                <a:lnTo>
                  <a:pt x="250" y="788"/>
                </a:lnTo>
                <a:lnTo>
                  <a:pt x="202" y="765"/>
                </a:lnTo>
                <a:lnTo>
                  <a:pt x="160" y="735"/>
                </a:lnTo>
                <a:lnTo>
                  <a:pt x="120" y="700"/>
                </a:lnTo>
                <a:lnTo>
                  <a:pt x="85" y="661"/>
                </a:lnTo>
                <a:lnTo>
                  <a:pt x="55" y="617"/>
                </a:lnTo>
                <a:lnTo>
                  <a:pt x="32" y="569"/>
                </a:lnTo>
                <a:lnTo>
                  <a:pt x="14" y="519"/>
                </a:lnTo>
                <a:lnTo>
                  <a:pt x="4" y="466"/>
                </a:lnTo>
                <a:lnTo>
                  <a:pt x="0" y="410"/>
                </a:lnTo>
                <a:lnTo>
                  <a:pt x="4" y="355"/>
                </a:lnTo>
                <a:lnTo>
                  <a:pt x="14" y="301"/>
                </a:lnTo>
                <a:lnTo>
                  <a:pt x="32" y="250"/>
                </a:lnTo>
                <a:lnTo>
                  <a:pt x="55" y="202"/>
                </a:lnTo>
                <a:lnTo>
                  <a:pt x="85" y="159"/>
                </a:lnTo>
                <a:lnTo>
                  <a:pt x="120" y="119"/>
                </a:lnTo>
                <a:lnTo>
                  <a:pt x="160" y="85"/>
                </a:lnTo>
                <a:lnTo>
                  <a:pt x="202" y="55"/>
                </a:lnTo>
                <a:lnTo>
                  <a:pt x="250" y="32"/>
                </a:lnTo>
                <a:lnTo>
                  <a:pt x="302" y="14"/>
                </a:lnTo>
                <a:lnTo>
                  <a:pt x="355" y="4"/>
                </a:lnTo>
                <a:lnTo>
                  <a:pt x="409" y="0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30048" tIns="65024" rIns="130048" bIns="65024" numCol="1" anchor="t" anchorCtr="0" compatLnSpc="1">
            <a:prstTxWarp prst="textNoShape">
              <a:avLst/>
            </a:prstTxWarp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GB" sz="2560" b="1">
              <a:solidFill>
                <a:srgbClr val="333333"/>
              </a:solidFill>
              <a:cs typeface="Arial" charset="0"/>
            </a:endParaRPr>
          </a:p>
        </p:txBody>
      </p:sp>
      <p:sp>
        <p:nvSpPr>
          <p:cNvPr id="14" name="Rectangle 34"/>
          <p:cNvSpPr/>
          <p:nvPr/>
        </p:nvSpPr>
        <p:spPr>
          <a:xfrm>
            <a:off x="298027" y="4247068"/>
            <a:ext cx="5321041" cy="12303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44" dirty="0">
                <a:solidFill>
                  <a:schemeClr val="accent4"/>
                </a:solidFill>
                <a:latin typeface="+mj-lt"/>
                <a:cs typeface="Arial" charset="0"/>
              </a:rPr>
              <a:t>A </a:t>
            </a:r>
            <a:r>
              <a:rPr lang="en-US" sz="2844" dirty="0" err="1">
                <a:solidFill>
                  <a:schemeClr val="accent4"/>
                </a:solidFill>
                <a:latin typeface="+mj-lt"/>
                <a:cs typeface="Arial" charset="0"/>
              </a:rPr>
              <a:t>nivel</a:t>
            </a:r>
            <a:r>
              <a:rPr lang="en-US" sz="2844" dirty="0">
                <a:solidFill>
                  <a:schemeClr val="accent4"/>
                </a:solidFill>
                <a:latin typeface="+mj-lt"/>
                <a:cs typeface="Arial" charset="0"/>
              </a:rPr>
              <a:t> global, el</a:t>
            </a:r>
            <a:r>
              <a:rPr lang="en-US" sz="4551" dirty="0">
                <a:solidFill>
                  <a:schemeClr val="accent4"/>
                </a:solidFill>
                <a:latin typeface="+mj-lt"/>
                <a:cs typeface="Arial" charset="0"/>
              </a:rPr>
              <a:t> </a:t>
            </a:r>
            <a:r>
              <a:rPr lang="en-US" sz="4551" b="1" dirty="0">
                <a:solidFill>
                  <a:schemeClr val="accent4"/>
                </a:solidFill>
                <a:latin typeface="+mj-lt"/>
                <a:cs typeface="Arial" charset="0"/>
              </a:rPr>
              <a:t>18%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44" dirty="0" err="1">
                <a:solidFill>
                  <a:schemeClr val="accent4"/>
                </a:solidFill>
                <a:latin typeface="+mj-lt"/>
                <a:cs typeface="Arial" charset="0"/>
              </a:rPr>
              <a:t>usa</a:t>
            </a:r>
            <a:r>
              <a:rPr lang="en-US" sz="2844" dirty="0">
                <a:solidFill>
                  <a:schemeClr val="accent4"/>
                </a:solidFill>
                <a:latin typeface="+mj-lt"/>
                <a:cs typeface="Arial" charset="0"/>
              </a:rPr>
              <a:t> Ad Blockers</a:t>
            </a:r>
            <a:endParaRPr lang="en-GB" sz="2844" b="1" dirty="0">
              <a:solidFill>
                <a:schemeClr val="accent4"/>
              </a:solidFill>
              <a:latin typeface="+mj-lt"/>
              <a:cs typeface="Arial" charset="0"/>
            </a:endParaRPr>
          </a:p>
        </p:txBody>
      </p:sp>
      <p:sp>
        <p:nvSpPr>
          <p:cNvPr id="15" name="Rectangle 486"/>
          <p:cNvSpPr/>
          <p:nvPr/>
        </p:nvSpPr>
        <p:spPr bwMode="ltGray">
          <a:xfrm>
            <a:off x="7152640" y="4247067"/>
            <a:ext cx="4734162" cy="93072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130048" tIns="65024" rIns="130048" bIns="6502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44" dirty="0">
                <a:solidFill>
                  <a:schemeClr val="accent4"/>
                </a:solidFill>
                <a:latin typeface="+mj-lt"/>
              </a:rPr>
              <a:t>Y </a:t>
            </a:r>
            <a:r>
              <a:rPr lang="en-US" sz="2844" dirty="0" err="1">
                <a:solidFill>
                  <a:schemeClr val="accent4"/>
                </a:solidFill>
                <a:latin typeface="+mj-lt"/>
              </a:rPr>
              <a:t>en</a:t>
            </a:r>
            <a:r>
              <a:rPr lang="en-US" sz="2844" dirty="0">
                <a:solidFill>
                  <a:schemeClr val="accent4"/>
                </a:solidFill>
                <a:latin typeface="+mj-lt"/>
              </a:rPr>
              <a:t> Europa el </a:t>
            </a:r>
            <a:r>
              <a:rPr lang="en-US" sz="4551" b="1" dirty="0">
                <a:solidFill>
                  <a:schemeClr val="accent4"/>
                </a:solidFill>
                <a:latin typeface="+mj-lt"/>
              </a:rPr>
              <a:t>30%</a:t>
            </a:r>
            <a:endParaRPr lang="en-US" sz="2844" dirty="0">
              <a:solidFill>
                <a:schemeClr val="accent4"/>
              </a:solidFill>
              <a:latin typeface="+mj-lt"/>
            </a:endParaRPr>
          </a:p>
        </p:txBody>
      </p:sp>
      <p:grpSp>
        <p:nvGrpSpPr>
          <p:cNvPr id="16" name="4 Grupo"/>
          <p:cNvGrpSpPr/>
          <p:nvPr/>
        </p:nvGrpSpPr>
        <p:grpSpPr>
          <a:xfrm>
            <a:off x="7804835" y="4825579"/>
            <a:ext cx="5711090" cy="4314313"/>
            <a:chOff x="5487775" y="1734780"/>
            <a:chExt cx="4015610" cy="3033501"/>
          </a:xfrm>
        </p:grpSpPr>
        <p:grpSp>
          <p:nvGrpSpPr>
            <p:cNvPr id="17" name="Group 12"/>
            <p:cNvGrpSpPr/>
            <p:nvPr/>
          </p:nvGrpSpPr>
          <p:grpSpPr>
            <a:xfrm>
              <a:off x="5487775" y="1734780"/>
              <a:ext cx="4015610" cy="3033501"/>
              <a:chOff x="328894" y="1539267"/>
              <a:chExt cx="2442230" cy="1844927"/>
            </a:xfrm>
          </p:grpSpPr>
          <p:grpSp>
            <p:nvGrpSpPr>
              <p:cNvPr id="20" name="Group 20"/>
              <p:cNvGrpSpPr/>
              <p:nvPr/>
            </p:nvGrpSpPr>
            <p:grpSpPr>
              <a:xfrm>
                <a:off x="328894" y="2091895"/>
                <a:ext cx="1287227" cy="1292299"/>
                <a:chOff x="2389188" y="1371601"/>
                <a:chExt cx="4314825" cy="4331825"/>
              </a:xfrm>
            </p:grpSpPr>
            <p:sp>
              <p:nvSpPr>
                <p:cNvPr id="22" name="Freeform 14"/>
                <p:cNvSpPr>
                  <a:spLocks/>
                </p:cNvSpPr>
                <p:nvPr/>
              </p:nvSpPr>
              <p:spPr bwMode="auto">
                <a:xfrm>
                  <a:off x="3910092" y="1993818"/>
                  <a:ext cx="1499873" cy="2157976"/>
                </a:xfrm>
                <a:custGeom>
                  <a:avLst/>
                  <a:gdLst>
                    <a:gd name="T0" fmla="*/ 2653 w 2676"/>
                    <a:gd name="T1" fmla="*/ 1776 h 3850"/>
                    <a:gd name="T2" fmla="*/ 2538 w 2676"/>
                    <a:gd name="T3" fmla="*/ 1680 h 3850"/>
                    <a:gd name="T4" fmla="*/ 2264 w 2676"/>
                    <a:gd name="T5" fmla="*/ 1778 h 3850"/>
                    <a:gd name="T6" fmla="*/ 1957 w 2676"/>
                    <a:gd name="T7" fmla="*/ 2511 h 3850"/>
                    <a:gd name="T8" fmla="*/ 1905 w 2676"/>
                    <a:gd name="T9" fmla="*/ 2537 h 3850"/>
                    <a:gd name="T10" fmla="*/ 1869 w 2676"/>
                    <a:gd name="T11" fmla="*/ 2490 h 3850"/>
                    <a:gd name="T12" fmla="*/ 1869 w 2676"/>
                    <a:gd name="T13" fmla="*/ 394 h 3850"/>
                    <a:gd name="T14" fmla="*/ 1682 w 2676"/>
                    <a:gd name="T15" fmla="*/ 222 h 3850"/>
                    <a:gd name="T16" fmla="*/ 1663 w 2676"/>
                    <a:gd name="T17" fmla="*/ 222 h 3850"/>
                    <a:gd name="T18" fmla="*/ 1476 w 2676"/>
                    <a:gd name="T19" fmla="*/ 427 h 3850"/>
                    <a:gd name="T20" fmla="*/ 1476 w 2676"/>
                    <a:gd name="T21" fmla="*/ 1615 h 3850"/>
                    <a:gd name="T22" fmla="*/ 1429 w 2676"/>
                    <a:gd name="T23" fmla="*/ 1663 h 3850"/>
                    <a:gd name="T24" fmla="*/ 1383 w 2676"/>
                    <a:gd name="T25" fmla="*/ 1615 h 3850"/>
                    <a:gd name="T26" fmla="*/ 1383 w 2676"/>
                    <a:gd name="T27" fmla="*/ 173 h 3850"/>
                    <a:gd name="T28" fmla="*/ 1196 w 2676"/>
                    <a:gd name="T29" fmla="*/ 0 h 3850"/>
                    <a:gd name="T30" fmla="*/ 1176 w 2676"/>
                    <a:gd name="T31" fmla="*/ 0 h 3850"/>
                    <a:gd name="T32" fmla="*/ 990 w 2676"/>
                    <a:gd name="T33" fmla="*/ 173 h 3850"/>
                    <a:gd name="T34" fmla="*/ 990 w 2676"/>
                    <a:gd name="T35" fmla="*/ 1608 h 3850"/>
                    <a:gd name="T36" fmla="*/ 943 w 2676"/>
                    <a:gd name="T37" fmla="*/ 1655 h 3850"/>
                    <a:gd name="T38" fmla="*/ 897 w 2676"/>
                    <a:gd name="T39" fmla="*/ 1608 h 3850"/>
                    <a:gd name="T40" fmla="*/ 897 w 2676"/>
                    <a:gd name="T41" fmla="*/ 473 h 3850"/>
                    <a:gd name="T42" fmla="*/ 710 w 2676"/>
                    <a:gd name="T43" fmla="*/ 301 h 3850"/>
                    <a:gd name="T44" fmla="*/ 690 w 2676"/>
                    <a:gd name="T45" fmla="*/ 301 h 3850"/>
                    <a:gd name="T46" fmla="*/ 503 w 2676"/>
                    <a:gd name="T47" fmla="*/ 473 h 3850"/>
                    <a:gd name="T48" fmla="*/ 503 w 2676"/>
                    <a:gd name="T49" fmla="*/ 1689 h 3850"/>
                    <a:gd name="T50" fmla="*/ 457 w 2676"/>
                    <a:gd name="T51" fmla="*/ 1736 h 3850"/>
                    <a:gd name="T52" fmla="*/ 410 w 2676"/>
                    <a:gd name="T53" fmla="*/ 1689 h 3850"/>
                    <a:gd name="T54" fmla="*/ 410 w 2676"/>
                    <a:gd name="T55" fmla="*/ 832 h 3850"/>
                    <a:gd name="T56" fmla="*/ 223 w 2676"/>
                    <a:gd name="T57" fmla="*/ 659 h 3850"/>
                    <a:gd name="T58" fmla="*/ 204 w 2676"/>
                    <a:gd name="T59" fmla="*/ 659 h 3850"/>
                    <a:gd name="T60" fmla="*/ 34 w 2676"/>
                    <a:gd name="T61" fmla="*/ 833 h 3850"/>
                    <a:gd name="T62" fmla="*/ 0 w 2676"/>
                    <a:gd name="T63" fmla="*/ 2379 h 3850"/>
                    <a:gd name="T64" fmla="*/ 132 w 2676"/>
                    <a:gd name="T65" fmla="*/ 3195 h 3850"/>
                    <a:gd name="T66" fmla="*/ 1080 w 2676"/>
                    <a:gd name="T67" fmla="*/ 3850 h 3850"/>
                    <a:gd name="T68" fmla="*/ 2214 w 2676"/>
                    <a:gd name="T69" fmla="*/ 3201 h 3850"/>
                    <a:gd name="T70" fmla="*/ 2658 w 2676"/>
                    <a:gd name="T71" fmla="*/ 1923 h 3850"/>
                    <a:gd name="T72" fmla="*/ 2653 w 2676"/>
                    <a:gd name="T73" fmla="*/ 1776 h 38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676" h="3850">
                      <a:moveTo>
                        <a:pt x="2653" y="1776"/>
                      </a:moveTo>
                      <a:cubicBezTo>
                        <a:pt x="2628" y="1730"/>
                        <a:pt x="2587" y="1700"/>
                        <a:pt x="2538" y="1680"/>
                      </a:cubicBezTo>
                      <a:cubicBezTo>
                        <a:pt x="2399" y="1626"/>
                        <a:pt x="2301" y="1708"/>
                        <a:pt x="2264" y="1778"/>
                      </a:cubicBezTo>
                      <a:cubicBezTo>
                        <a:pt x="2190" y="1916"/>
                        <a:pt x="1957" y="2511"/>
                        <a:pt x="1957" y="2511"/>
                      </a:cubicBezTo>
                      <a:cubicBezTo>
                        <a:pt x="1947" y="2531"/>
                        <a:pt x="1925" y="2542"/>
                        <a:pt x="1905" y="2537"/>
                      </a:cubicBezTo>
                      <a:cubicBezTo>
                        <a:pt x="1884" y="2532"/>
                        <a:pt x="1869" y="2512"/>
                        <a:pt x="1869" y="2490"/>
                      </a:cubicBezTo>
                      <a:cubicBezTo>
                        <a:pt x="1869" y="394"/>
                        <a:pt x="1869" y="394"/>
                        <a:pt x="1869" y="394"/>
                      </a:cubicBezTo>
                      <a:cubicBezTo>
                        <a:pt x="1869" y="299"/>
                        <a:pt x="1785" y="222"/>
                        <a:pt x="1682" y="222"/>
                      </a:cubicBezTo>
                      <a:cubicBezTo>
                        <a:pt x="1663" y="222"/>
                        <a:pt x="1663" y="222"/>
                        <a:pt x="1663" y="222"/>
                      </a:cubicBezTo>
                      <a:cubicBezTo>
                        <a:pt x="1553" y="222"/>
                        <a:pt x="1476" y="306"/>
                        <a:pt x="1476" y="427"/>
                      </a:cubicBezTo>
                      <a:cubicBezTo>
                        <a:pt x="1476" y="1615"/>
                        <a:pt x="1476" y="1615"/>
                        <a:pt x="1476" y="1615"/>
                      </a:cubicBezTo>
                      <a:cubicBezTo>
                        <a:pt x="1476" y="1641"/>
                        <a:pt x="1455" y="1663"/>
                        <a:pt x="1429" y="1663"/>
                      </a:cubicBezTo>
                      <a:cubicBezTo>
                        <a:pt x="1404" y="1663"/>
                        <a:pt x="1383" y="1641"/>
                        <a:pt x="1383" y="1615"/>
                      </a:cubicBezTo>
                      <a:cubicBezTo>
                        <a:pt x="1383" y="173"/>
                        <a:pt x="1383" y="173"/>
                        <a:pt x="1383" y="173"/>
                      </a:cubicBezTo>
                      <a:cubicBezTo>
                        <a:pt x="1383" y="22"/>
                        <a:pt x="1266" y="0"/>
                        <a:pt x="1196" y="0"/>
                      </a:cubicBezTo>
                      <a:cubicBezTo>
                        <a:pt x="1176" y="0"/>
                        <a:pt x="1176" y="0"/>
                        <a:pt x="1176" y="0"/>
                      </a:cubicBezTo>
                      <a:cubicBezTo>
                        <a:pt x="1074" y="0"/>
                        <a:pt x="990" y="77"/>
                        <a:pt x="990" y="173"/>
                      </a:cubicBezTo>
                      <a:cubicBezTo>
                        <a:pt x="990" y="1608"/>
                        <a:pt x="990" y="1608"/>
                        <a:pt x="990" y="1608"/>
                      </a:cubicBezTo>
                      <a:cubicBezTo>
                        <a:pt x="990" y="1634"/>
                        <a:pt x="969" y="1655"/>
                        <a:pt x="943" y="1655"/>
                      </a:cubicBezTo>
                      <a:cubicBezTo>
                        <a:pt x="917" y="1655"/>
                        <a:pt x="897" y="1634"/>
                        <a:pt x="897" y="1608"/>
                      </a:cubicBezTo>
                      <a:cubicBezTo>
                        <a:pt x="897" y="473"/>
                        <a:pt x="897" y="473"/>
                        <a:pt x="897" y="473"/>
                      </a:cubicBezTo>
                      <a:cubicBezTo>
                        <a:pt x="897" y="378"/>
                        <a:pt x="813" y="301"/>
                        <a:pt x="710" y="301"/>
                      </a:cubicBezTo>
                      <a:cubicBezTo>
                        <a:pt x="690" y="301"/>
                        <a:pt x="690" y="301"/>
                        <a:pt x="690" y="301"/>
                      </a:cubicBezTo>
                      <a:cubicBezTo>
                        <a:pt x="587" y="301"/>
                        <a:pt x="503" y="378"/>
                        <a:pt x="503" y="473"/>
                      </a:cubicBezTo>
                      <a:cubicBezTo>
                        <a:pt x="503" y="1689"/>
                        <a:pt x="503" y="1689"/>
                        <a:pt x="503" y="1689"/>
                      </a:cubicBezTo>
                      <a:cubicBezTo>
                        <a:pt x="503" y="1715"/>
                        <a:pt x="482" y="1736"/>
                        <a:pt x="457" y="1736"/>
                      </a:cubicBezTo>
                      <a:cubicBezTo>
                        <a:pt x="431" y="1736"/>
                        <a:pt x="410" y="1715"/>
                        <a:pt x="410" y="1689"/>
                      </a:cubicBezTo>
                      <a:cubicBezTo>
                        <a:pt x="410" y="832"/>
                        <a:pt x="410" y="832"/>
                        <a:pt x="410" y="832"/>
                      </a:cubicBezTo>
                      <a:cubicBezTo>
                        <a:pt x="410" y="737"/>
                        <a:pt x="326" y="659"/>
                        <a:pt x="223" y="659"/>
                      </a:cubicBezTo>
                      <a:cubicBezTo>
                        <a:pt x="204" y="659"/>
                        <a:pt x="204" y="659"/>
                        <a:pt x="204" y="659"/>
                      </a:cubicBezTo>
                      <a:cubicBezTo>
                        <a:pt x="105" y="659"/>
                        <a:pt x="34" y="732"/>
                        <a:pt x="34" y="833"/>
                      </a:cubicBezTo>
                      <a:cubicBezTo>
                        <a:pt x="34" y="846"/>
                        <a:pt x="0" y="2143"/>
                        <a:pt x="0" y="2379"/>
                      </a:cubicBezTo>
                      <a:cubicBezTo>
                        <a:pt x="0" y="2561"/>
                        <a:pt x="13" y="2844"/>
                        <a:pt x="132" y="3195"/>
                      </a:cubicBezTo>
                      <a:cubicBezTo>
                        <a:pt x="233" y="3497"/>
                        <a:pt x="542" y="3850"/>
                        <a:pt x="1080" y="3850"/>
                      </a:cubicBezTo>
                      <a:cubicBezTo>
                        <a:pt x="2010" y="3850"/>
                        <a:pt x="2214" y="3203"/>
                        <a:pt x="2214" y="3201"/>
                      </a:cubicBezTo>
                      <a:cubicBezTo>
                        <a:pt x="2658" y="1923"/>
                        <a:pt x="2658" y="1923"/>
                        <a:pt x="2658" y="1923"/>
                      </a:cubicBezTo>
                      <a:cubicBezTo>
                        <a:pt x="2676" y="1871"/>
                        <a:pt x="2675" y="1816"/>
                        <a:pt x="2653" y="1776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vert="horz" wrap="square" lIns="130048" tIns="65024" rIns="130048" bIns="6502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300460" fontAlgn="base" hangingPunct="1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GB" sz="2560" b="1">
                    <a:solidFill>
                      <a:srgbClr val="333333"/>
                    </a:solidFill>
                    <a:latin typeface="+mj-lt"/>
                    <a:cs typeface="Arial" charset="0"/>
                  </a:endParaRPr>
                </a:p>
              </p:txBody>
            </p:sp>
            <p:sp>
              <p:nvSpPr>
                <p:cNvPr id="23" name="AutoShape 5"/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2389188" y="1382253"/>
                  <a:ext cx="4314825" cy="432117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30048" tIns="65024" rIns="130048" bIns="6502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300460" fontAlgn="base" hangingPunct="1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GB" sz="2560" b="1">
                    <a:solidFill>
                      <a:srgbClr val="333333"/>
                    </a:solidFill>
                    <a:latin typeface="+mj-lt"/>
                    <a:cs typeface="Arial" charset="0"/>
                  </a:endParaRPr>
                </a:p>
              </p:txBody>
            </p:sp>
            <p:sp>
              <p:nvSpPr>
                <p:cNvPr id="24" name="Freeform 8"/>
                <p:cNvSpPr>
                  <a:spLocks noEditPoints="1"/>
                </p:cNvSpPr>
                <p:nvPr/>
              </p:nvSpPr>
              <p:spPr bwMode="auto">
                <a:xfrm>
                  <a:off x="2787651" y="1487488"/>
                  <a:ext cx="3490913" cy="3489325"/>
                </a:xfrm>
                <a:custGeom>
                  <a:avLst/>
                  <a:gdLst>
                    <a:gd name="T0" fmla="*/ 1555 w 2199"/>
                    <a:gd name="T1" fmla="*/ 0 h 2198"/>
                    <a:gd name="T2" fmla="*/ 1099 w 2199"/>
                    <a:gd name="T3" fmla="*/ 0 h 2198"/>
                    <a:gd name="T4" fmla="*/ 644 w 2199"/>
                    <a:gd name="T5" fmla="*/ 0 h 2198"/>
                    <a:gd name="T6" fmla="*/ 199 w 2199"/>
                    <a:gd name="T7" fmla="*/ 446 h 2198"/>
                    <a:gd name="T8" fmla="*/ 0 w 2199"/>
                    <a:gd name="T9" fmla="*/ 644 h 2198"/>
                    <a:gd name="T10" fmla="*/ 0 w 2199"/>
                    <a:gd name="T11" fmla="*/ 1554 h 2198"/>
                    <a:gd name="T12" fmla="*/ 128 w 2199"/>
                    <a:gd name="T13" fmla="*/ 1682 h 2198"/>
                    <a:gd name="T14" fmla="*/ 253 w 2199"/>
                    <a:gd name="T15" fmla="*/ 1807 h 2198"/>
                    <a:gd name="T16" fmla="*/ 644 w 2199"/>
                    <a:gd name="T17" fmla="*/ 2198 h 2198"/>
                    <a:gd name="T18" fmla="*/ 1555 w 2199"/>
                    <a:gd name="T19" fmla="*/ 2198 h 2198"/>
                    <a:gd name="T20" fmla="*/ 2099 w 2199"/>
                    <a:gd name="T21" fmla="*/ 1654 h 2198"/>
                    <a:gd name="T22" fmla="*/ 2199 w 2199"/>
                    <a:gd name="T23" fmla="*/ 1554 h 2198"/>
                    <a:gd name="T24" fmla="*/ 2199 w 2199"/>
                    <a:gd name="T25" fmla="*/ 644 h 2198"/>
                    <a:gd name="T26" fmla="*/ 1555 w 2199"/>
                    <a:gd name="T27" fmla="*/ 0 h 2198"/>
                    <a:gd name="T28" fmla="*/ 2126 w 2199"/>
                    <a:gd name="T29" fmla="*/ 1524 h 2198"/>
                    <a:gd name="T30" fmla="*/ 2033 w 2199"/>
                    <a:gd name="T31" fmla="*/ 1616 h 2198"/>
                    <a:gd name="T32" fmla="*/ 1524 w 2199"/>
                    <a:gd name="T33" fmla="*/ 2125 h 2198"/>
                    <a:gd name="T34" fmla="*/ 674 w 2199"/>
                    <a:gd name="T35" fmla="*/ 2125 h 2198"/>
                    <a:gd name="T36" fmla="*/ 310 w 2199"/>
                    <a:gd name="T37" fmla="*/ 1761 h 2198"/>
                    <a:gd name="T38" fmla="*/ 193 w 2199"/>
                    <a:gd name="T39" fmla="*/ 1644 h 2198"/>
                    <a:gd name="T40" fmla="*/ 73 w 2199"/>
                    <a:gd name="T41" fmla="*/ 1524 h 2198"/>
                    <a:gd name="T42" fmla="*/ 73 w 2199"/>
                    <a:gd name="T43" fmla="*/ 674 h 2198"/>
                    <a:gd name="T44" fmla="*/ 259 w 2199"/>
                    <a:gd name="T45" fmla="*/ 488 h 2198"/>
                    <a:gd name="T46" fmla="*/ 674 w 2199"/>
                    <a:gd name="T47" fmla="*/ 74 h 2198"/>
                    <a:gd name="T48" fmla="*/ 1099 w 2199"/>
                    <a:gd name="T49" fmla="*/ 74 h 2198"/>
                    <a:gd name="T50" fmla="*/ 1524 w 2199"/>
                    <a:gd name="T51" fmla="*/ 74 h 2198"/>
                    <a:gd name="T52" fmla="*/ 2126 w 2199"/>
                    <a:gd name="T53" fmla="*/ 674 h 2198"/>
                    <a:gd name="T54" fmla="*/ 2126 w 2199"/>
                    <a:gd name="T55" fmla="*/ 1524 h 2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2199" h="2198">
                      <a:moveTo>
                        <a:pt x="1555" y="0"/>
                      </a:moveTo>
                      <a:lnTo>
                        <a:pt x="1099" y="0"/>
                      </a:lnTo>
                      <a:lnTo>
                        <a:pt x="644" y="0"/>
                      </a:lnTo>
                      <a:lnTo>
                        <a:pt x="199" y="446"/>
                      </a:lnTo>
                      <a:lnTo>
                        <a:pt x="0" y="644"/>
                      </a:lnTo>
                      <a:lnTo>
                        <a:pt x="0" y="1554"/>
                      </a:lnTo>
                      <a:lnTo>
                        <a:pt x="128" y="1682"/>
                      </a:lnTo>
                      <a:lnTo>
                        <a:pt x="253" y="1807"/>
                      </a:lnTo>
                      <a:lnTo>
                        <a:pt x="644" y="2198"/>
                      </a:lnTo>
                      <a:lnTo>
                        <a:pt x="1555" y="2198"/>
                      </a:lnTo>
                      <a:lnTo>
                        <a:pt x="2099" y="1654"/>
                      </a:lnTo>
                      <a:lnTo>
                        <a:pt x="2199" y="1554"/>
                      </a:lnTo>
                      <a:lnTo>
                        <a:pt x="2199" y="644"/>
                      </a:lnTo>
                      <a:lnTo>
                        <a:pt x="1555" y="0"/>
                      </a:lnTo>
                      <a:close/>
                      <a:moveTo>
                        <a:pt x="2126" y="1524"/>
                      </a:moveTo>
                      <a:lnTo>
                        <a:pt x="2033" y="1616"/>
                      </a:lnTo>
                      <a:lnTo>
                        <a:pt x="1524" y="2125"/>
                      </a:lnTo>
                      <a:lnTo>
                        <a:pt x="674" y="2125"/>
                      </a:lnTo>
                      <a:lnTo>
                        <a:pt x="310" y="1761"/>
                      </a:lnTo>
                      <a:lnTo>
                        <a:pt x="193" y="1644"/>
                      </a:lnTo>
                      <a:lnTo>
                        <a:pt x="73" y="1524"/>
                      </a:lnTo>
                      <a:lnTo>
                        <a:pt x="73" y="674"/>
                      </a:lnTo>
                      <a:lnTo>
                        <a:pt x="259" y="488"/>
                      </a:lnTo>
                      <a:lnTo>
                        <a:pt x="674" y="74"/>
                      </a:lnTo>
                      <a:lnTo>
                        <a:pt x="1099" y="74"/>
                      </a:lnTo>
                      <a:lnTo>
                        <a:pt x="1524" y="74"/>
                      </a:lnTo>
                      <a:lnTo>
                        <a:pt x="2126" y="674"/>
                      </a:lnTo>
                      <a:lnTo>
                        <a:pt x="2126" y="15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1588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30048" tIns="65024" rIns="130048" bIns="6502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300460" fontAlgn="base" hangingPunct="1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GB" sz="2560" b="1">
                    <a:solidFill>
                      <a:srgbClr val="333333"/>
                    </a:solidFill>
                    <a:latin typeface="+mj-lt"/>
                    <a:cs typeface="Arial" charset="0"/>
                  </a:endParaRPr>
                </a:p>
              </p:txBody>
            </p:sp>
            <p:sp>
              <p:nvSpPr>
                <p:cNvPr id="25" name="Freeform 10"/>
                <p:cNvSpPr>
                  <a:spLocks noEditPoints="1"/>
                </p:cNvSpPr>
                <p:nvPr/>
              </p:nvSpPr>
              <p:spPr bwMode="auto">
                <a:xfrm>
                  <a:off x="2671763" y="1371601"/>
                  <a:ext cx="3722688" cy="3721100"/>
                </a:xfrm>
                <a:custGeom>
                  <a:avLst/>
                  <a:gdLst>
                    <a:gd name="T0" fmla="*/ 1658 w 2345"/>
                    <a:gd name="T1" fmla="*/ 0 h 2344"/>
                    <a:gd name="T2" fmla="*/ 1172 w 2345"/>
                    <a:gd name="T3" fmla="*/ 0 h 2344"/>
                    <a:gd name="T4" fmla="*/ 687 w 2345"/>
                    <a:gd name="T5" fmla="*/ 0 h 2344"/>
                    <a:gd name="T6" fmla="*/ 211 w 2345"/>
                    <a:gd name="T7" fmla="*/ 475 h 2344"/>
                    <a:gd name="T8" fmla="*/ 0 w 2345"/>
                    <a:gd name="T9" fmla="*/ 686 h 2344"/>
                    <a:gd name="T10" fmla="*/ 0 w 2345"/>
                    <a:gd name="T11" fmla="*/ 1658 h 2344"/>
                    <a:gd name="T12" fmla="*/ 136 w 2345"/>
                    <a:gd name="T13" fmla="*/ 1794 h 2344"/>
                    <a:gd name="T14" fmla="*/ 269 w 2345"/>
                    <a:gd name="T15" fmla="*/ 1927 h 2344"/>
                    <a:gd name="T16" fmla="*/ 687 w 2345"/>
                    <a:gd name="T17" fmla="*/ 2344 h 2344"/>
                    <a:gd name="T18" fmla="*/ 1658 w 2345"/>
                    <a:gd name="T19" fmla="*/ 2344 h 2344"/>
                    <a:gd name="T20" fmla="*/ 2239 w 2345"/>
                    <a:gd name="T21" fmla="*/ 1763 h 2344"/>
                    <a:gd name="T22" fmla="*/ 2345 w 2345"/>
                    <a:gd name="T23" fmla="*/ 1658 h 2344"/>
                    <a:gd name="T24" fmla="*/ 2345 w 2345"/>
                    <a:gd name="T25" fmla="*/ 686 h 2344"/>
                    <a:gd name="T26" fmla="*/ 1658 w 2345"/>
                    <a:gd name="T27" fmla="*/ 0 h 2344"/>
                    <a:gd name="T28" fmla="*/ 2272 w 2345"/>
                    <a:gd name="T29" fmla="*/ 1627 h 2344"/>
                    <a:gd name="T30" fmla="*/ 2172 w 2345"/>
                    <a:gd name="T31" fmla="*/ 1727 h 2344"/>
                    <a:gd name="T32" fmla="*/ 1628 w 2345"/>
                    <a:gd name="T33" fmla="*/ 2271 h 2344"/>
                    <a:gd name="T34" fmla="*/ 717 w 2345"/>
                    <a:gd name="T35" fmla="*/ 2271 h 2344"/>
                    <a:gd name="T36" fmla="*/ 326 w 2345"/>
                    <a:gd name="T37" fmla="*/ 1880 h 2344"/>
                    <a:gd name="T38" fmla="*/ 201 w 2345"/>
                    <a:gd name="T39" fmla="*/ 1755 h 2344"/>
                    <a:gd name="T40" fmla="*/ 73 w 2345"/>
                    <a:gd name="T41" fmla="*/ 1627 h 2344"/>
                    <a:gd name="T42" fmla="*/ 73 w 2345"/>
                    <a:gd name="T43" fmla="*/ 717 h 2344"/>
                    <a:gd name="T44" fmla="*/ 272 w 2345"/>
                    <a:gd name="T45" fmla="*/ 519 h 2344"/>
                    <a:gd name="T46" fmla="*/ 717 w 2345"/>
                    <a:gd name="T47" fmla="*/ 73 h 2344"/>
                    <a:gd name="T48" fmla="*/ 1172 w 2345"/>
                    <a:gd name="T49" fmla="*/ 73 h 2344"/>
                    <a:gd name="T50" fmla="*/ 1628 w 2345"/>
                    <a:gd name="T51" fmla="*/ 73 h 2344"/>
                    <a:gd name="T52" fmla="*/ 2272 w 2345"/>
                    <a:gd name="T53" fmla="*/ 717 h 2344"/>
                    <a:gd name="T54" fmla="*/ 2272 w 2345"/>
                    <a:gd name="T55" fmla="*/ 1627 h 23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2345" h="2344">
                      <a:moveTo>
                        <a:pt x="1658" y="0"/>
                      </a:moveTo>
                      <a:lnTo>
                        <a:pt x="1172" y="0"/>
                      </a:lnTo>
                      <a:lnTo>
                        <a:pt x="687" y="0"/>
                      </a:lnTo>
                      <a:lnTo>
                        <a:pt x="211" y="475"/>
                      </a:lnTo>
                      <a:lnTo>
                        <a:pt x="0" y="686"/>
                      </a:lnTo>
                      <a:lnTo>
                        <a:pt x="0" y="1658"/>
                      </a:lnTo>
                      <a:lnTo>
                        <a:pt x="136" y="1794"/>
                      </a:lnTo>
                      <a:lnTo>
                        <a:pt x="269" y="1927"/>
                      </a:lnTo>
                      <a:lnTo>
                        <a:pt x="687" y="2344"/>
                      </a:lnTo>
                      <a:lnTo>
                        <a:pt x="1658" y="2344"/>
                      </a:lnTo>
                      <a:lnTo>
                        <a:pt x="2239" y="1763"/>
                      </a:lnTo>
                      <a:lnTo>
                        <a:pt x="2345" y="1658"/>
                      </a:lnTo>
                      <a:lnTo>
                        <a:pt x="2345" y="686"/>
                      </a:lnTo>
                      <a:lnTo>
                        <a:pt x="1658" y="0"/>
                      </a:lnTo>
                      <a:close/>
                      <a:moveTo>
                        <a:pt x="2272" y="1627"/>
                      </a:moveTo>
                      <a:lnTo>
                        <a:pt x="2172" y="1727"/>
                      </a:lnTo>
                      <a:lnTo>
                        <a:pt x="1628" y="2271"/>
                      </a:lnTo>
                      <a:lnTo>
                        <a:pt x="717" y="2271"/>
                      </a:lnTo>
                      <a:lnTo>
                        <a:pt x="326" y="1880"/>
                      </a:lnTo>
                      <a:lnTo>
                        <a:pt x="201" y="1755"/>
                      </a:lnTo>
                      <a:lnTo>
                        <a:pt x="73" y="1627"/>
                      </a:lnTo>
                      <a:lnTo>
                        <a:pt x="73" y="717"/>
                      </a:lnTo>
                      <a:lnTo>
                        <a:pt x="272" y="519"/>
                      </a:lnTo>
                      <a:lnTo>
                        <a:pt x="717" y="73"/>
                      </a:lnTo>
                      <a:lnTo>
                        <a:pt x="1172" y="73"/>
                      </a:lnTo>
                      <a:lnTo>
                        <a:pt x="1628" y="73"/>
                      </a:lnTo>
                      <a:lnTo>
                        <a:pt x="2272" y="717"/>
                      </a:lnTo>
                      <a:lnTo>
                        <a:pt x="2272" y="1627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vert="horz" wrap="square" lIns="130048" tIns="65024" rIns="130048" bIns="6502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300460" fontAlgn="base" hangingPunct="1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GB" sz="2560" b="1">
                    <a:solidFill>
                      <a:srgbClr val="333333"/>
                    </a:solidFill>
                    <a:latin typeface="+mj-lt"/>
                    <a:cs typeface="Arial" charset="0"/>
                  </a:endParaRPr>
                </a:p>
              </p:txBody>
            </p:sp>
          </p:grpSp>
          <p:sp>
            <p:nvSpPr>
              <p:cNvPr id="21" name="Rectangle 1004"/>
              <p:cNvSpPr/>
              <p:nvPr/>
            </p:nvSpPr>
            <p:spPr bwMode="ltGray">
              <a:xfrm>
                <a:off x="1616121" y="1539267"/>
                <a:ext cx="1155003" cy="168312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560" dirty="0">
                  <a:solidFill>
                    <a:schemeClr val="accent4"/>
                  </a:solidFill>
                  <a:latin typeface="+mj-lt"/>
                </a:endParaRPr>
              </a:p>
            </p:txBody>
          </p:sp>
        </p:grpSp>
        <p:sp>
          <p:nvSpPr>
            <p:cNvPr id="18" name="Freeform 11"/>
            <p:cNvSpPr>
              <a:spLocks/>
            </p:cNvSpPr>
            <p:nvPr/>
          </p:nvSpPr>
          <p:spPr bwMode="auto">
            <a:xfrm rot="10800000">
              <a:off x="5496660" y="2643430"/>
              <a:ext cx="542110" cy="1544387"/>
            </a:xfrm>
            <a:custGeom>
              <a:avLst/>
              <a:gdLst>
                <a:gd name="T0" fmla="*/ 273 w 298"/>
                <a:gd name="T1" fmla="*/ 170 h 897"/>
                <a:gd name="T2" fmla="*/ 273 w 298"/>
                <a:gd name="T3" fmla="*/ 600 h 897"/>
                <a:gd name="T4" fmla="*/ 0 w 298"/>
                <a:gd name="T5" fmla="*/ 873 h 897"/>
                <a:gd name="T6" fmla="*/ 12 w 298"/>
                <a:gd name="T7" fmla="*/ 897 h 897"/>
                <a:gd name="T8" fmla="*/ 298 w 298"/>
                <a:gd name="T9" fmla="*/ 611 h 897"/>
                <a:gd name="T10" fmla="*/ 298 w 298"/>
                <a:gd name="T11" fmla="*/ 159 h 897"/>
                <a:gd name="T12" fmla="*/ 139 w 298"/>
                <a:gd name="T13" fmla="*/ 0 h 897"/>
                <a:gd name="T14" fmla="*/ 121 w 298"/>
                <a:gd name="T15" fmla="*/ 18 h 897"/>
                <a:gd name="T16" fmla="*/ 273 w 298"/>
                <a:gd name="T17" fmla="*/ 17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897">
                  <a:moveTo>
                    <a:pt x="273" y="170"/>
                  </a:moveTo>
                  <a:lnTo>
                    <a:pt x="273" y="600"/>
                  </a:lnTo>
                  <a:lnTo>
                    <a:pt x="0" y="873"/>
                  </a:lnTo>
                  <a:lnTo>
                    <a:pt x="12" y="897"/>
                  </a:lnTo>
                  <a:lnTo>
                    <a:pt x="298" y="611"/>
                  </a:lnTo>
                  <a:lnTo>
                    <a:pt x="298" y="159"/>
                  </a:lnTo>
                  <a:lnTo>
                    <a:pt x="139" y="0"/>
                  </a:lnTo>
                  <a:lnTo>
                    <a:pt x="121" y="18"/>
                  </a:lnTo>
                  <a:lnTo>
                    <a:pt x="273" y="170"/>
                  </a:lnTo>
                  <a:close/>
                </a:path>
              </a:pathLst>
            </a:custGeom>
            <a:solidFill>
              <a:schemeClr val="accent4"/>
            </a:solidFill>
            <a:ln w="38100">
              <a:solidFill>
                <a:schemeClr val="accent4"/>
              </a:solidFill>
            </a:ln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cs typeface="Arial" charset="0"/>
              </a:endParaRPr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 rot="10800000">
              <a:off x="5831010" y="2528023"/>
              <a:ext cx="1738104" cy="2035102"/>
            </a:xfrm>
            <a:custGeom>
              <a:avLst/>
              <a:gdLst>
                <a:gd name="T0" fmla="*/ 319 w 931"/>
                <a:gd name="T1" fmla="*/ 0 h 1092"/>
                <a:gd name="T2" fmla="*/ 0 w 931"/>
                <a:gd name="T3" fmla="*/ 320 h 1092"/>
                <a:gd name="T4" fmla="*/ 0 w 931"/>
                <a:gd name="T5" fmla="*/ 772 h 1092"/>
                <a:gd name="T6" fmla="*/ 319 w 931"/>
                <a:gd name="T7" fmla="*/ 1092 h 1092"/>
                <a:gd name="T8" fmla="*/ 771 w 931"/>
                <a:gd name="T9" fmla="*/ 1092 h 1092"/>
                <a:gd name="T10" fmla="*/ 804 w 931"/>
                <a:gd name="T11" fmla="*/ 1058 h 1092"/>
                <a:gd name="T12" fmla="*/ 792 w 931"/>
                <a:gd name="T13" fmla="*/ 1034 h 1092"/>
                <a:gd name="T14" fmla="*/ 760 w 931"/>
                <a:gd name="T15" fmla="*/ 1066 h 1092"/>
                <a:gd name="T16" fmla="*/ 329 w 931"/>
                <a:gd name="T17" fmla="*/ 1066 h 1092"/>
                <a:gd name="T18" fmla="*/ 25 w 931"/>
                <a:gd name="T19" fmla="*/ 761 h 1092"/>
                <a:gd name="T20" fmla="*/ 25 w 931"/>
                <a:gd name="T21" fmla="*/ 331 h 1092"/>
                <a:gd name="T22" fmla="*/ 329 w 931"/>
                <a:gd name="T23" fmla="*/ 27 h 1092"/>
                <a:gd name="T24" fmla="*/ 760 w 931"/>
                <a:gd name="T25" fmla="*/ 27 h 1092"/>
                <a:gd name="T26" fmla="*/ 913 w 931"/>
                <a:gd name="T27" fmla="*/ 179 h 1092"/>
                <a:gd name="T28" fmla="*/ 931 w 931"/>
                <a:gd name="T29" fmla="*/ 161 h 1092"/>
                <a:gd name="T30" fmla="*/ 771 w 931"/>
                <a:gd name="T31" fmla="*/ 0 h 1092"/>
                <a:gd name="T32" fmla="*/ 319 w 931"/>
                <a:gd name="T33" fmla="*/ 0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31" h="1092">
                  <a:moveTo>
                    <a:pt x="319" y="0"/>
                  </a:moveTo>
                  <a:lnTo>
                    <a:pt x="0" y="320"/>
                  </a:lnTo>
                  <a:lnTo>
                    <a:pt x="0" y="772"/>
                  </a:lnTo>
                  <a:lnTo>
                    <a:pt x="319" y="1092"/>
                  </a:lnTo>
                  <a:lnTo>
                    <a:pt x="771" y="1092"/>
                  </a:lnTo>
                  <a:lnTo>
                    <a:pt x="804" y="1058"/>
                  </a:lnTo>
                  <a:lnTo>
                    <a:pt x="792" y="1034"/>
                  </a:lnTo>
                  <a:lnTo>
                    <a:pt x="760" y="1066"/>
                  </a:lnTo>
                  <a:lnTo>
                    <a:pt x="329" y="1066"/>
                  </a:lnTo>
                  <a:lnTo>
                    <a:pt x="25" y="761"/>
                  </a:lnTo>
                  <a:lnTo>
                    <a:pt x="25" y="331"/>
                  </a:lnTo>
                  <a:lnTo>
                    <a:pt x="329" y="27"/>
                  </a:lnTo>
                  <a:lnTo>
                    <a:pt x="760" y="27"/>
                  </a:lnTo>
                  <a:lnTo>
                    <a:pt x="913" y="179"/>
                  </a:lnTo>
                  <a:lnTo>
                    <a:pt x="931" y="161"/>
                  </a:lnTo>
                  <a:lnTo>
                    <a:pt x="771" y="0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CCCCCC"/>
            </a:solidFill>
            <a:ln w="38100">
              <a:solidFill>
                <a:srgbClr val="CCCCCC"/>
              </a:solidFill>
              <a:round/>
              <a:headEnd/>
              <a:tailEnd/>
            </a:ln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GB" sz="5120" b="1">
                <a:solidFill>
                  <a:srgbClr val="333333"/>
                </a:solidFill>
                <a:cs typeface="Arial" charset="0"/>
              </a:endParaRPr>
            </a:p>
          </p:txBody>
        </p:sp>
      </p:grpSp>
      <p:sp>
        <p:nvSpPr>
          <p:cNvPr id="26" name="Title 1"/>
          <p:cNvSpPr txBox="1">
            <a:spLocks/>
          </p:cNvSpPr>
          <p:nvPr/>
        </p:nvSpPr>
        <p:spPr>
          <a:xfrm>
            <a:off x="381566" y="2769252"/>
            <a:ext cx="12228123" cy="120565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44" b="0" dirty="0"/>
              <a:t>Esta conectividad ininterrumpida y el acceso a tanto contenido hace que</a:t>
            </a:r>
            <a:br>
              <a:rPr lang="es-ES" sz="2844" b="0" dirty="0"/>
            </a:br>
            <a:r>
              <a:rPr lang="es-ES" sz="2844" b="0" dirty="0"/>
              <a:t>los </a:t>
            </a:r>
            <a:r>
              <a:rPr lang="es-ES" sz="2844" dirty="0"/>
              <a:t>usuarios sean más selectivos</a:t>
            </a:r>
          </a:p>
        </p:txBody>
      </p:sp>
      <p:cxnSp>
        <p:nvCxnSpPr>
          <p:cNvPr id="27" name="Straight Connector 204"/>
          <p:cNvCxnSpPr/>
          <p:nvPr/>
        </p:nvCxnSpPr>
        <p:spPr>
          <a:xfrm>
            <a:off x="6487950" y="4508895"/>
            <a:ext cx="0" cy="5990400"/>
          </a:xfrm>
          <a:prstGeom prst="line">
            <a:avLst/>
          </a:prstGeom>
          <a:ln w="3175">
            <a:solidFill>
              <a:srgbClr val="CC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ítulo 1"/>
          <p:cNvSpPr txBox="1">
            <a:spLocks/>
          </p:cNvSpPr>
          <p:nvPr/>
        </p:nvSpPr>
        <p:spPr>
          <a:xfrm>
            <a:off x="519994" y="1226482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dirty="0" smtClean="0">
                <a:solidFill>
                  <a:srgbClr val="0070C0"/>
                </a:solidFill>
              </a:rPr>
              <a:t>¿Como es el cliente hoy? - Desconfiado</a:t>
            </a:r>
            <a:endParaRPr lang="es-ES" sz="455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13367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121"/>
          <p:cNvSpPr/>
          <p:nvPr/>
        </p:nvSpPr>
        <p:spPr>
          <a:xfrm>
            <a:off x="1283302" y="2986484"/>
            <a:ext cx="7609455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s-ES" dirty="0" smtClean="0"/>
              <a:t>Tendencias Tecnológicas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682019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2900" y="9396166"/>
            <a:ext cx="12319000" cy="35812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hape 127"/>
          <p:cNvSpPr/>
          <p:nvPr/>
        </p:nvSpPr>
        <p:spPr>
          <a:xfrm>
            <a:off x="311150" y="1442907"/>
            <a:ext cx="4143763" cy="1432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The </a:t>
            </a:r>
            <a:r>
              <a:rPr dirty="0" smtClean="0"/>
              <a:t>c</a:t>
            </a:r>
            <a:r>
              <a:rPr lang="es-ES" dirty="0" smtClean="0"/>
              <a:t>u</a:t>
            </a:r>
            <a:r>
              <a:rPr dirty="0" err="1" smtClean="0"/>
              <a:t>st</a:t>
            </a:r>
            <a:r>
              <a:rPr lang="es-ES" dirty="0" smtClean="0"/>
              <a:t>o</a:t>
            </a:r>
            <a:r>
              <a:rPr dirty="0" err="1" smtClean="0"/>
              <a:t>mer</a:t>
            </a:r>
            <a:endParaRPr dirty="0"/>
          </a:p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is changing</a:t>
            </a:r>
          </a:p>
        </p:txBody>
      </p:sp>
      <p:sp>
        <p:nvSpPr>
          <p:cNvPr id="128" name="Shape 128"/>
          <p:cNvSpPr/>
          <p:nvPr/>
        </p:nvSpPr>
        <p:spPr>
          <a:xfrm>
            <a:off x="6502400" y="2103529"/>
            <a:ext cx="4692477" cy="6275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1560575">
              <a:defRPr sz="1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Multichannel customer’s behaviour changed in CaixaBank radically in 10 years</a:t>
            </a:r>
          </a:p>
        </p:txBody>
      </p:sp>
      <p:graphicFrame>
        <p:nvGraphicFramePr>
          <p:cNvPr id="129" name="Chart 129"/>
          <p:cNvGraphicFramePr/>
          <p:nvPr/>
        </p:nvGraphicFramePr>
        <p:xfrm>
          <a:off x="2109345" y="4328612"/>
          <a:ext cx="3932032" cy="3932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0" name="Shape 130"/>
          <p:cNvSpPr/>
          <p:nvPr/>
        </p:nvSpPr>
        <p:spPr>
          <a:xfrm>
            <a:off x="3214952" y="5434219"/>
            <a:ext cx="1720817" cy="1720817"/>
          </a:xfrm>
          <a:prstGeom prst="ellipse">
            <a:avLst/>
          </a:prstGeom>
          <a:solidFill>
            <a:srgbClr val="F8F8F8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200">
              <a:defRPr sz="1300">
                <a:solidFill>
                  <a:srgbClr val="F8F8F8"/>
                </a:solidFill>
                <a:latin typeface="Calibri Light"/>
                <a:ea typeface="Calibri Light"/>
                <a:cs typeface="Calibri Light"/>
                <a:sym typeface="Calibri Light"/>
              </a:defRPr>
            </a:pPr>
            <a:endParaRPr/>
          </a:p>
        </p:txBody>
      </p:sp>
      <p:graphicFrame>
        <p:nvGraphicFramePr>
          <p:cNvPr id="131" name="Chart 131"/>
          <p:cNvGraphicFramePr/>
          <p:nvPr/>
        </p:nvGraphicFramePr>
        <p:xfrm>
          <a:off x="4668659" y="4318960"/>
          <a:ext cx="6236446" cy="4715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32" name="Shape 132"/>
          <p:cNvSpPr/>
          <p:nvPr/>
        </p:nvSpPr>
        <p:spPr>
          <a:xfrm>
            <a:off x="8069030" y="5434219"/>
            <a:ext cx="1720817" cy="1720817"/>
          </a:xfrm>
          <a:prstGeom prst="ellipse">
            <a:avLst/>
          </a:prstGeom>
          <a:solidFill>
            <a:srgbClr val="F8F8F8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200">
              <a:defRPr sz="1300">
                <a:solidFill>
                  <a:srgbClr val="F8F8F8"/>
                </a:solidFill>
                <a:latin typeface="Calibri Light"/>
                <a:ea typeface="Calibri Light"/>
                <a:cs typeface="Calibri Light"/>
                <a:sym typeface="Calibri Light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3693265" y="3528582"/>
            <a:ext cx="792362" cy="447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2004</a:t>
            </a:r>
          </a:p>
        </p:txBody>
      </p:sp>
      <p:sp>
        <p:nvSpPr>
          <p:cNvPr id="134" name="Shape 134"/>
          <p:cNvSpPr/>
          <p:nvPr/>
        </p:nvSpPr>
        <p:spPr>
          <a:xfrm>
            <a:off x="8531873" y="3455745"/>
            <a:ext cx="792362" cy="447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2014</a:t>
            </a:r>
          </a:p>
        </p:txBody>
      </p:sp>
      <p:pic>
        <p:nvPicPr>
          <p:cNvPr id="135" name="Imagen 134"/>
          <p:cNvPicPr>
            <a:picLocks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932596" y="4355564"/>
            <a:ext cx="783278" cy="748259"/>
          </a:xfrm>
          <a:prstGeom prst="rect">
            <a:avLst/>
          </a:prstGeom>
        </p:spPr>
      </p:pic>
      <p:pic>
        <p:nvPicPr>
          <p:cNvPr id="137" name="Imagen 136"/>
          <p:cNvPicPr>
            <a:picLocks/>
          </p:cNvPicPr>
          <p:nvPr/>
        </p:nvPicPr>
        <p:blipFill>
          <a:blip r:embed="rId7">
            <a:alphaModFix amt="85945"/>
            <a:extLst/>
          </a:blip>
          <a:stretch>
            <a:fillRect/>
          </a:stretch>
        </p:blipFill>
        <p:spPr>
          <a:xfrm>
            <a:off x="7392789" y="4676172"/>
            <a:ext cx="920444" cy="731703"/>
          </a:xfrm>
          <a:prstGeom prst="rect">
            <a:avLst/>
          </a:prstGeom>
        </p:spPr>
      </p:pic>
      <p:pic>
        <p:nvPicPr>
          <p:cNvPr id="139" name="Imagen 138"/>
          <p:cNvPicPr>
            <a:picLocks/>
          </p:cNvPicPr>
          <p:nvPr/>
        </p:nvPicPr>
        <p:blipFill>
          <a:blip r:embed="rId8">
            <a:alphaModFix amt="85945"/>
            <a:extLst/>
          </a:blip>
          <a:stretch>
            <a:fillRect/>
          </a:stretch>
        </p:blipFill>
        <p:spPr>
          <a:xfrm rot="912841">
            <a:off x="7212819" y="7041411"/>
            <a:ext cx="933927" cy="78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698271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3056" y="3980489"/>
            <a:ext cx="987864" cy="1937173"/>
          </a:xfrm>
          <a:prstGeom prst="flowChartAlternateProcess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69083" y="4571821"/>
            <a:ext cx="1454170" cy="2068833"/>
          </a:xfrm>
          <a:prstGeom prst="flowChartAlternateProcess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</p:pic>
      <p:pic>
        <p:nvPicPr>
          <p:cNvPr id="18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257523" y="4571821"/>
            <a:ext cx="1824816" cy="2068833"/>
          </a:xfrm>
          <a:prstGeom prst="ellipse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</p:pic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279167" y="4208860"/>
            <a:ext cx="1735091" cy="1708801"/>
          </a:xfrm>
          <a:prstGeom prst="flowChartAlternateProcess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</p:pic>
      <p:sp>
        <p:nvSpPr>
          <p:cNvPr id="20" name="21 CuadroTexto"/>
          <p:cNvSpPr txBox="1"/>
          <p:nvPr/>
        </p:nvSpPr>
        <p:spPr>
          <a:xfrm>
            <a:off x="782781" y="5917663"/>
            <a:ext cx="2226892" cy="13178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3982" b="1" i="1" dirty="0">
                <a:solidFill>
                  <a:srgbClr val="00B0F0"/>
                </a:solidFill>
                <a:latin typeface="Calibri" panose="020F0502020204030204" pitchFamily="34" charset="0"/>
              </a:rPr>
              <a:t>Móvil</a:t>
            </a:r>
          </a:p>
          <a:p>
            <a:pPr algn="ctr"/>
            <a:r>
              <a:rPr lang="es-ES" sz="1991" dirty="0">
                <a:latin typeface="Calibri" panose="020F0502020204030204" pitchFamily="34" charset="0"/>
              </a:rPr>
              <a:t>20-30 interacciones</a:t>
            </a:r>
          </a:p>
          <a:p>
            <a:pPr algn="ctr"/>
            <a:r>
              <a:rPr lang="es-ES" sz="1991" dirty="0">
                <a:latin typeface="Calibri" panose="020F0502020204030204" pitchFamily="34" charset="0"/>
              </a:rPr>
              <a:t>mensuales</a:t>
            </a:r>
          </a:p>
        </p:txBody>
      </p:sp>
      <p:sp>
        <p:nvSpPr>
          <p:cNvPr id="21" name="22 CuadroTexto"/>
          <p:cNvSpPr txBox="1"/>
          <p:nvPr/>
        </p:nvSpPr>
        <p:spPr>
          <a:xfrm>
            <a:off x="3294085" y="6804664"/>
            <a:ext cx="3164649" cy="13178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3982" b="1" i="1" dirty="0">
                <a:solidFill>
                  <a:srgbClr val="00B0F0"/>
                </a:solidFill>
                <a:latin typeface="Calibri" panose="020F0502020204030204" pitchFamily="34" charset="0"/>
              </a:rPr>
              <a:t>Web / </a:t>
            </a:r>
            <a:r>
              <a:rPr lang="es-ES" sz="3982" b="1" i="1" dirty="0" err="1">
                <a:solidFill>
                  <a:srgbClr val="00B0F0"/>
                </a:solidFill>
                <a:latin typeface="Calibri" panose="020F0502020204030204" pitchFamily="34" charset="0"/>
              </a:rPr>
              <a:t>Tablets</a:t>
            </a:r>
            <a:endParaRPr lang="es-ES" sz="3982" b="1" i="1" dirty="0">
              <a:solidFill>
                <a:srgbClr val="00B0F0"/>
              </a:solidFill>
              <a:latin typeface="Calibri" panose="020F0502020204030204" pitchFamily="34" charset="0"/>
            </a:endParaRPr>
          </a:p>
          <a:p>
            <a:pPr algn="ctr"/>
            <a:r>
              <a:rPr lang="es-ES" sz="1991" dirty="0">
                <a:latin typeface="Calibri" panose="020F0502020204030204" pitchFamily="34" charset="0"/>
              </a:rPr>
              <a:t>7-10 interacciones</a:t>
            </a:r>
          </a:p>
          <a:p>
            <a:pPr algn="ctr"/>
            <a:r>
              <a:rPr lang="es-ES" sz="1991" dirty="0">
                <a:latin typeface="Calibri" panose="020F0502020204030204" pitchFamily="34" charset="0"/>
              </a:rPr>
              <a:t>mensuales</a:t>
            </a:r>
          </a:p>
        </p:txBody>
      </p:sp>
      <p:sp>
        <p:nvSpPr>
          <p:cNvPr id="22" name="23 CuadroTexto"/>
          <p:cNvSpPr txBox="1"/>
          <p:nvPr/>
        </p:nvSpPr>
        <p:spPr>
          <a:xfrm>
            <a:off x="6806267" y="6774419"/>
            <a:ext cx="2808782" cy="13178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3982" b="1" i="1" dirty="0">
                <a:solidFill>
                  <a:srgbClr val="00B0F0"/>
                </a:solidFill>
                <a:latin typeface="Calibri" panose="020F0502020204030204" pitchFamily="34" charset="0"/>
              </a:rPr>
              <a:t>Autoservicio</a:t>
            </a:r>
          </a:p>
          <a:p>
            <a:pPr algn="ctr"/>
            <a:r>
              <a:rPr lang="es-ES" sz="1991" dirty="0">
                <a:latin typeface="Calibri" panose="020F0502020204030204" pitchFamily="34" charset="0"/>
              </a:rPr>
              <a:t>6-8 interacciones</a:t>
            </a:r>
          </a:p>
          <a:p>
            <a:pPr algn="ctr"/>
            <a:r>
              <a:rPr lang="es-ES" sz="1991" dirty="0">
                <a:latin typeface="Calibri" panose="020F0502020204030204" pitchFamily="34" charset="0"/>
              </a:rPr>
              <a:t>mensuales</a:t>
            </a:r>
          </a:p>
        </p:txBody>
      </p:sp>
      <p:sp>
        <p:nvSpPr>
          <p:cNvPr id="23" name="24 CuadroTexto"/>
          <p:cNvSpPr txBox="1"/>
          <p:nvPr/>
        </p:nvSpPr>
        <p:spPr>
          <a:xfrm>
            <a:off x="10182035" y="6038641"/>
            <a:ext cx="2076209" cy="1011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3982" b="1" i="1" dirty="0">
                <a:solidFill>
                  <a:srgbClr val="00B0F0"/>
                </a:solidFill>
                <a:latin typeface="Calibri" panose="020F0502020204030204" pitchFamily="34" charset="0"/>
              </a:rPr>
              <a:t>Oficina</a:t>
            </a:r>
          </a:p>
          <a:p>
            <a:pPr algn="ctr"/>
            <a:r>
              <a:rPr lang="es-ES" sz="1991" dirty="0">
                <a:latin typeface="Calibri" panose="020F0502020204030204" pitchFamily="34" charset="0"/>
              </a:rPr>
              <a:t>1-2 visitas anuales</a:t>
            </a:r>
          </a:p>
        </p:txBody>
      </p:sp>
      <p:sp>
        <p:nvSpPr>
          <p:cNvPr id="24" name="12 CuadroTexto"/>
          <p:cNvSpPr txBox="1">
            <a:spLocks noChangeArrowheads="1"/>
          </p:cNvSpPr>
          <p:nvPr/>
        </p:nvSpPr>
        <p:spPr bwMode="auto">
          <a:xfrm>
            <a:off x="994588" y="2599460"/>
            <a:ext cx="11175487" cy="101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s-ES" sz="2987" i="1" dirty="0">
                <a:solidFill>
                  <a:srgbClr val="460046"/>
                </a:solidFill>
                <a:latin typeface="Calibri" pitchFamily="34" charset="0"/>
              </a:rPr>
              <a:t>En 2017 la expectativa es que solo el 7% de las relaciones de la banca </a:t>
            </a:r>
          </a:p>
          <a:p>
            <a:pPr algn="ctr"/>
            <a:r>
              <a:rPr lang="es-ES" sz="2987" i="1" dirty="0">
                <a:solidFill>
                  <a:srgbClr val="460046"/>
                </a:solidFill>
                <a:latin typeface="Calibri" pitchFamily="34" charset="0"/>
              </a:rPr>
              <a:t>serán en la oficina o presencialmente</a:t>
            </a:r>
          </a:p>
        </p:txBody>
      </p:sp>
      <p:sp>
        <p:nvSpPr>
          <p:cNvPr id="25" name="Título 1"/>
          <p:cNvSpPr txBox="1">
            <a:spLocks/>
          </p:cNvSpPr>
          <p:nvPr/>
        </p:nvSpPr>
        <p:spPr>
          <a:xfrm>
            <a:off x="728839" y="1214408"/>
            <a:ext cx="12079111" cy="485423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/>
          <a:p>
            <a:pPr algn="l" defTabSz="1300460" hangingPunct="1">
              <a:lnSpc>
                <a:spcPct val="90000"/>
              </a:lnSpc>
              <a:spcBef>
                <a:spcPct val="0"/>
              </a:spcBef>
              <a:defRPr/>
            </a:pPr>
            <a:r>
              <a:rPr lang="es-ES" sz="4551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Movilidad: Impacto en el Cliente</a:t>
            </a:r>
          </a:p>
        </p:txBody>
      </p:sp>
    </p:spTree>
    <p:extLst>
      <p:ext uri="{BB962C8B-B14F-4D97-AF65-F5344CB8AC3E}">
        <p14:creationId xmlns:p14="http://schemas.microsoft.com/office/powerpoint/2010/main" val="1951593562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ítulo 1"/>
          <p:cNvSpPr txBox="1">
            <a:spLocks/>
          </p:cNvSpPr>
          <p:nvPr/>
        </p:nvSpPr>
        <p:spPr>
          <a:xfrm>
            <a:off x="311150" y="1545856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dirty="0" smtClean="0">
                <a:solidFill>
                  <a:srgbClr val="0070C0"/>
                </a:solidFill>
              </a:rPr>
              <a:t>Big Data  : Beneficios y Riesgos de una sociedad dirigida por el Dato</a:t>
            </a:r>
            <a:endParaRPr lang="es-ES" sz="4551" dirty="0">
              <a:solidFill>
                <a:srgbClr val="0070C0"/>
              </a:solidFill>
            </a:endParaRPr>
          </a:p>
        </p:txBody>
      </p:sp>
      <p:sp>
        <p:nvSpPr>
          <p:cNvPr id="4" name="Rectángulo 6"/>
          <p:cNvSpPr/>
          <p:nvPr/>
        </p:nvSpPr>
        <p:spPr>
          <a:xfrm>
            <a:off x="-1620000" y="2154328"/>
            <a:ext cx="11638399" cy="8711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endParaRPr lang="en-US" sz="6258" dirty="0">
              <a:solidFill>
                <a:srgbClr val="333333"/>
              </a:solidFill>
              <a:latin typeface="Calibri" pitchFamily="34" charset="0"/>
            </a:endParaRPr>
          </a:p>
          <a:p>
            <a:pPr lvl="1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endParaRPr lang="en-US" sz="6258" dirty="0">
              <a:solidFill>
                <a:srgbClr val="333333"/>
              </a:solidFill>
              <a:latin typeface="Calibri" pitchFamily="34" charset="0"/>
            </a:endParaRPr>
          </a:p>
          <a:p>
            <a:pPr lvl="1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r>
              <a:rPr lang="en-US" sz="6258" dirty="0">
                <a:solidFill>
                  <a:srgbClr val="333333"/>
                </a:solidFill>
                <a:latin typeface="Calibri" pitchFamily="34" charset="0"/>
              </a:rPr>
              <a:t>¿</a:t>
            </a:r>
            <a:r>
              <a:rPr lang="en-US" sz="6258" dirty="0" err="1">
                <a:solidFill>
                  <a:srgbClr val="333333"/>
                </a:solidFill>
                <a:latin typeface="Calibri" pitchFamily="34" charset="0"/>
              </a:rPr>
              <a:t>Que</a:t>
            </a:r>
            <a:r>
              <a:rPr lang="en-US" sz="6258" dirty="0">
                <a:solidFill>
                  <a:srgbClr val="333333"/>
                </a:solidFill>
                <a:latin typeface="Calibri" pitchFamily="34" charset="0"/>
              </a:rPr>
              <a:t> </a:t>
            </a:r>
            <a:r>
              <a:rPr lang="en-US" sz="6258" dirty="0" err="1">
                <a:solidFill>
                  <a:srgbClr val="333333"/>
                </a:solidFill>
                <a:latin typeface="Calibri" pitchFamily="34" charset="0"/>
              </a:rPr>
              <a:t>és</a:t>
            </a:r>
            <a:r>
              <a:rPr lang="en-US" sz="6258" dirty="0">
                <a:solidFill>
                  <a:srgbClr val="333333"/>
                </a:solidFill>
                <a:latin typeface="Calibri" pitchFamily="34" charset="0"/>
              </a:rPr>
              <a:t> Big Data?</a:t>
            </a:r>
          </a:p>
          <a:p>
            <a:pPr marL="1426893" lvl="2" indent="-126434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endParaRPr lang="en-US" sz="6258" dirty="0">
              <a:solidFill>
                <a:srgbClr val="333333"/>
              </a:solidFill>
              <a:latin typeface="Calibri" pitchFamily="34" charset="0"/>
            </a:endParaRPr>
          </a:p>
          <a:p>
            <a:pPr marL="1426893" lvl="2" indent="-126434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endParaRPr lang="en-US" sz="6258" dirty="0">
              <a:solidFill>
                <a:srgbClr val="333333"/>
              </a:solidFill>
              <a:latin typeface="Calibri" pitchFamily="34" charset="0"/>
            </a:endParaRPr>
          </a:p>
          <a:p>
            <a:pPr marL="776663" lvl="1" indent="-126434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endParaRPr lang="en-US" sz="6258" dirty="0">
              <a:solidFill>
                <a:srgbClr val="333333"/>
              </a:solidFill>
              <a:latin typeface="Calibri" pitchFamily="34" charset="0"/>
            </a:endParaRPr>
          </a:p>
          <a:p>
            <a:pPr marL="776663" lvl="1" indent="-126434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endParaRPr lang="en-US" sz="6258" dirty="0">
              <a:solidFill>
                <a:srgbClr val="333333"/>
              </a:solidFill>
              <a:latin typeface="Calibri" pitchFamily="34" charset="0"/>
            </a:endParaRPr>
          </a:p>
          <a:p>
            <a:pPr marL="776663" lvl="1" indent="-126434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endParaRPr lang="en-US" sz="6258" dirty="0">
              <a:solidFill>
                <a:srgbClr val="333333"/>
              </a:solidFill>
              <a:latin typeface="Calibri" pitchFamily="34" charset="0"/>
            </a:endParaRPr>
          </a:p>
        </p:txBody>
      </p:sp>
      <p:pic>
        <p:nvPicPr>
          <p:cNvPr id="5" name="Picture 12" descr="http://blog.objetivocreativo.com/wp-content/uploads/grandes/monigotes_3d.jpg"/>
          <p:cNvPicPr>
            <a:picLocks noChangeAspect="1" noChangeArrowheads="1"/>
          </p:cNvPicPr>
          <p:nvPr/>
        </p:nvPicPr>
        <p:blipFill>
          <a:blip r:embed="rId3" cstate="print"/>
          <a:srcRect l="40310" t="49574" r="39515"/>
          <a:stretch>
            <a:fillRect/>
          </a:stretch>
        </p:blipFill>
        <p:spPr bwMode="auto">
          <a:xfrm>
            <a:off x="8094573" y="3269410"/>
            <a:ext cx="3847653" cy="395167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91904735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98" y="1396588"/>
            <a:ext cx="12188911" cy="748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054670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5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2900" y="9396166"/>
            <a:ext cx="12319000" cy="35812"/>
          </a:xfrm>
          <a:prstGeom prst="rect">
            <a:avLst/>
          </a:prstGeom>
          <a:ln w="12700">
            <a:miter lim="400000"/>
          </a:ln>
        </p:spPr>
      </p:pic>
      <p:sp>
        <p:nvSpPr>
          <p:cNvPr id="316" name="Shape 316"/>
          <p:cNvSpPr/>
          <p:nvPr/>
        </p:nvSpPr>
        <p:spPr>
          <a:xfrm>
            <a:off x="311150" y="1159287"/>
            <a:ext cx="9040937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s-ES" dirty="0" smtClean="0"/>
              <a:t>Esquema Conceptual Big Data</a:t>
            </a:r>
            <a:endParaRPr dirty="0"/>
          </a:p>
        </p:txBody>
      </p:sp>
      <p:sp>
        <p:nvSpPr>
          <p:cNvPr id="317" name="Shape 317"/>
          <p:cNvSpPr/>
          <p:nvPr/>
        </p:nvSpPr>
        <p:spPr>
          <a:xfrm>
            <a:off x="7475512" y="1747941"/>
            <a:ext cx="3662388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 algn="l" defTabSz="1560575">
              <a:defRPr sz="72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 dirty="0"/>
          </a:p>
        </p:txBody>
      </p:sp>
      <p:pic>
        <p:nvPicPr>
          <p:cNvPr id="320" name="image61.png"/>
          <p:cNvPicPr>
            <a:picLocks noChangeAspect="1"/>
          </p:cNvPicPr>
          <p:nvPr/>
        </p:nvPicPr>
        <p:blipFill>
          <a:blip r:embed="rId4">
            <a:extLst/>
          </a:blip>
          <a:srcRect l="7963" t="35364" r="9003" b="7736"/>
          <a:stretch>
            <a:fillRect/>
          </a:stretch>
        </p:blipFill>
        <p:spPr>
          <a:xfrm>
            <a:off x="311150" y="3138487"/>
            <a:ext cx="12318857" cy="5106723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Shape 321"/>
          <p:cNvSpPr>
            <a:spLocks noGrp="1"/>
          </p:cNvSpPr>
          <p:nvPr>
            <p:ph type="title" idx="4294967295"/>
          </p:nvPr>
        </p:nvSpPr>
        <p:spPr>
          <a:xfrm>
            <a:off x="488951" y="2510421"/>
            <a:ext cx="12026898" cy="324001"/>
          </a:xfrm>
          <a:prstGeom prst="rect">
            <a:avLst/>
          </a:prstGeom>
          <a:solidFill>
            <a:srgbClr val="009AD8"/>
          </a:solidFill>
        </p:spPr>
        <p:txBody>
          <a:bodyPr lIns="0" tIns="0" rIns="0" bIns="0"/>
          <a:lstStyle>
            <a:lvl1pPr defTabSz="914400">
              <a:defRPr sz="1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Big Data: </a:t>
            </a:r>
            <a:r>
              <a:rPr lang="es-ES" dirty="0" err="1" smtClean="0"/>
              <a:t>Transform</a:t>
            </a:r>
            <a:r>
              <a:rPr lang="es-ES" dirty="0" smtClean="0"/>
              <a:t> Data </a:t>
            </a:r>
            <a:r>
              <a:rPr lang="es-ES" dirty="0" err="1" smtClean="0"/>
              <a:t>into</a:t>
            </a:r>
            <a:r>
              <a:rPr lang="es-ES" dirty="0" smtClean="0"/>
              <a:t> </a:t>
            </a:r>
            <a:r>
              <a:rPr lang="es-ES" dirty="0" err="1" smtClean="0"/>
              <a:t>Knowledge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623147" y="973301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algn="l" hangingPunct="1"/>
            <a:r>
              <a:rPr lang="es-ES" sz="4551" smtClean="0">
                <a:solidFill>
                  <a:srgbClr val="0070C0"/>
                </a:solidFill>
              </a:rPr>
              <a:t>Nuevos Riesgos: el Valor del Dato</a:t>
            </a:r>
            <a:endParaRPr lang="es-ES" sz="4551" dirty="0">
              <a:solidFill>
                <a:srgbClr val="0070C0"/>
              </a:solidFill>
            </a:endParaRPr>
          </a:p>
        </p:txBody>
      </p:sp>
      <p:sp>
        <p:nvSpPr>
          <p:cNvPr id="6" name="Rectángulo 6"/>
          <p:cNvSpPr/>
          <p:nvPr/>
        </p:nvSpPr>
        <p:spPr>
          <a:xfrm>
            <a:off x="679355" y="1788568"/>
            <a:ext cx="11638399" cy="8050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76663" lvl="1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El Dato es tuyo.. No regales tu privacidad.</a:t>
            </a:r>
          </a:p>
          <a:p>
            <a:pPr lvl="2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endParaRPr lang="es-ES" sz="2560" dirty="0">
              <a:solidFill>
                <a:srgbClr val="333333"/>
              </a:solidFill>
              <a:latin typeface="Calibri" pitchFamily="34" charset="0"/>
            </a:endParaRPr>
          </a:p>
          <a:p>
            <a:pPr marL="776663" lvl="1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La sociedad es, en un 99,9% bienintencionada...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Grandes </a:t>
            </a:r>
            <a:r>
              <a:rPr lang="es-ES" sz="2560" dirty="0" err="1">
                <a:solidFill>
                  <a:srgbClr val="333333"/>
                </a:solidFill>
                <a:latin typeface="Calibri" pitchFamily="34" charset="0"/>
              </a:rPr>
              <a:t>Utilities</a:t>
            </a:r>
            <a:endParaRPr lang="es-ES" sz="2560" dirty="0">
              <a:solidFill>
                <a:srgbClr val="333333"/>
              </a:solidFill>
              <a:latin typeface="Calibri" pitchFamily="34" charset="0"/>
            </a:endParaRP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Entidades Financieras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</a:t>
            </a:r>
            <a:r>
              <a:rPr lang="es-ES" sz="2560" dirty="0" err="1">
                <a:solidFill>
                  <a:srgbClr val="333333"/>
                </a:solidFill>
                <a:latin typeface="Calibri" pitchFamily="34" charset="0"/>
              </a:rPr>
              <a:t>Telcos</a:t>
            </a:r>
            <a:endParaRPr lang="es-ES" sz="2560" dirty="0">
              <a:solidFill>
                <a:srgbClr val="333333"/>
              </a:solidFill>
              <a:latin typeface="Calibri" pitchFamily="34" charset="0"/>
            </a:endParaRP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Gobiernos  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endParaRPr lang="es-ES" sz="2560" dirty="0">
              <a:solidFill>
                <a:srgbClr val="333333"/>
              </a:solidFill>
              <a:latin typeface="Calibri" pitchFamily="34" charset="0"/>
            </a:endParaRPr>
          </a:p>
          <a:p>
            <a:pPr lvl="1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…. Pero existe un 0,1% que no lo son y aprovechan:</a:t>
            </a:r>
          </a:p>
          <a:p>
            <a:pPr marL="1706853" lvl="2" indent="-40639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Fallos en los sistemas</a:t>
            </a:r>
          </a:p>
          <a:p>
            <a:pPr marL="1706853" lvl="2" indent="-40639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Ingeniería social.</a:t>
            </a:r>
          </a:p>
          <a:p>
            <a:pPr marL="1706853" lvl="2" indent="-40639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Comercio del Dato</a:t>
            </a:r>
          </a:p>
          <a:p>
            <a:pPr marL="1706853" lvl="2" indent="-40639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ES" sz="2560" dirty="0" err="1">
                <a:solidFill>
                  <a:srgbClr val="333333"/>
                </a:solidFill>
                <a:latin typeface="Calibri" pitchFamily="34" charset="0"/>
              </a:rPr>
              <a:t>DeepWEB</a:t>
            </a:r>
            <a:endParaRPr lang="es-ES" sz="2560" dirty="0">
              <a:solidFill>
                <a:srgbClr val="333333"/>
              </a:solidFill>
              <a:latin typeface="Calibri" pitchFamily="34" charset="0"/>
            </a:endParaRPr>
          </a:p>
          <a:p>
            <a:pPr marL="1706853" lvl="2" indent="-40639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anose="020B0604020202020204" pitchFamily="34" charset="0"/>
              <a:buChar char="•"/>
            </a:pPr>
            <a:endParaRPr lang="es-ES" sz="2560" dirty="0">
              <a:solidFill>
                <a:srgbClr val="333333"/>
              </a:solidFill>
              <a:latin typeface="Calibri" pitchFamily="34" charset="0"/>
            </a:endParaRPr>
          </a:p>
          <a:p>
            <a:pPr marL="776663" lvl="1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</a:t>
            </a:r>
            <a:r>
              <a:rPr lang="es-ES" sz="2560" dirty="0" err="1">
                <a:solidFill>
                  <a:srgbClr val="333333"/>
                </a:solidFill>
                <a:latin typeface="Calibri" pitchFamily="34" charset="0"/>
              </a:rPr>
              <a:t>CyberAwareness</a:t>
            </a: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: Es necesario reforzar la educación desde las bases sobre la importancia de la privacidad y del valor del dato.</a:t>
            </a:r>
          </a:p>
          <a:p>
            <a:pPr marL="776663" lvl="1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endParaRPr lang="es-ES" sz="2560" dirty="0">
              <a:solidFill>
                <a:srgbClr val="333333"/>
              </a:solidFill>
              <a:latin typeface="Calibri" pitchFamily="34" charset="0"/>
            </a:endParaRPr>
          </a:p>
          <a:p>
            <a:pPr marL="776663" lvl="1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La legislación debe evolucionar y clarificar el uso del dato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169" y="2200580"/>
            <a:ext cx="4675089" cy="294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45054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2900" y="9396166"/>
            <a:ext cx="12319000" cy="35812"/>
          </a:xfrm>
          <a:prstGeom prst="rect">
            <a:avLst/>
          </a:prstGeom>
          <a:ln w="12700">
            <a:miter lim="400000"/>
          </a:ln>
        </p:spPr>
      </p:pic>
      <p:sp>
        <p:nvSpPr>
          <p:cNvPr id="329" name="Shape 329"/>
          <p:cNvSpPr/>
          <p:nvPr/>
        </p:nvSpPr>
        <p:spPr>
          <a:xfrm>
            <a:off x="384175" y="1245880"/>
            <a:ext cx="12350750" cy="68429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 algn="l" defTabSz="1560575">
              <a:lnSpc>
                <a:spcPct val="70000"/>
              </a:lnSpc>
              <a:defRPr sz="5400" b="1" spc="-107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>
                <a:solidFill>
                  <a:schemeClr val="accent1"/>
                </a:solidFill>
              </a:rPr>
              <a:t>Cognitive computing &amp; AI</a:t>
            </a:r>
          </a:p>
        </p:txBody>
      </p:sp>
      <p:grpSp>
        <p:nvGrpSpPr>
          <p:cNvPr id="47" name="Grupo 46"/>
          <p:cNvGrpSpPr/>
          <p:nvPr/>
        </p:nvGrpSpPr>
        <p:grpSpPr>
          <a:xfrm>
            <a:off x="1029903" y="1944298"/>
            <a:ext cx="11139512" cy="7079894"/>
            <a:chOff x="5917295" y="3653895"/>
            <a:chExt cx="6252120" cy="5177797"/>
          </a:xfrm>
        </p:grpSpPr>
        <p:sp>
          <p:nvSpPr>
            <p:cNvPr id="48" name="Shape 332"/>
            <p:cNvSpPr/>
            <p:nvPr/>
          </p:nvSpPr>
          <p:spPr>
            <a:xfrm>
              <a:off x="5919977" y="3653895"/>
              <a:ext cx="6246755" cy="5177797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graphicFrame>
          <p:nvGraphicFramePr>
            <p:cNvPr id="49" name="Chart 333"/>
            <p:cNvGraphicFramePr/>
            <p:nvPr>
              <p:extLst>
                <p:ext uri="{D42A27DB-BD31-4B8C-83A1-F6EECF244321}">
                  <p14:modId xmlns:p14="http://schemas.microsoft.com/office/powerpoint/2010/main" val="4270099266"/>
                </p:ext>
              </p:extLst>
            </p:nvPr>
          </p:nvGraphicFramePr>
          <p:xfrm>
            <a:off x="6229258" y="5213620"/>
            <a:ext cx="1267722" cy="126772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50" name="Shape 334"/>
            <p:cNvSpPr/>
            <p:nvPr/>
          </p:nvSpPr>
          <p:spPr>
            <a:xfrm>
              <a:off x="6344610" y="5328973"/>
              <a:ext cx="1036198" cy="1036198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45719" rIns="45719" anchor="ctr"/>
            <a:lstStyle/>
            <a:p>
              <a:pPr defTabSz="457200">
                <a:defRPr sz="1300">
                  <a:solidFill>
                    <a:srgbClr val="FFFFFF"/>
                  </a:solidFill>
                  <a:latin typeface="Calibri Light"/>
                  <a:ea typeface="Calibri Light"/>
                  <a:cs typeface="Calibri Light"/>
                  <a:sym typeface="Calibri Light"/>
                </a:defRPr>
              </a:pPr>
              <a:endParaRPr/>
            </a:p>
          </p:txBody>
        </p:sp>
        <p:graphicFrame>
          <p:nvGraphicFramePr>
            <p:cNvPr id="51" name="Chart 335"/>
            <p:cNvGraphicFramePr/>
            <p:nvPr>
              <p:extLst>
                <p:ext uri="{D42A27DB-BD31-4B8C-83A1-F6EECF244321}">
                  <p14:modId xmlns:p14="http://schemas.microsoft.com/office/powerpoint/2010/main" val="4202420781"/>
                </p:ext>
              </p:extLst>
            </p:nvPr>
          </p:nvGraphicFramePr>
          <p:xfrm>
            <a:off x="7619033" y="5213620"/>
            <a:ext cx="1267722" cy="126772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52" name="Shape 336"/>
            <p:cNvSpPr/>
            <p:nvPr/>
          </p:nvSpPr>
          <p:spPr>
            <a:xfrm>
              <a:off x="7734385" y="5328973"/>
              <a:ext cx="1036197" cy="1036197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45719" rIns="45719" anchor="ctr"/>
            <a:lstStyle/>
            <a:p>
              <a:pPr defTabSz="457200">
                <a:defRPr sz="1300">
                  <a:solidFill>
                    <a:srgbClr val="FFFFFF"/>
                  </a:solidFill>
                  <a:latin typeface="Calibri Light"/>
                  <a:ea typeface="Calibri Light"/>
                  <a:cs typeface="Calibri Light"/>
                  <a:sym typeface="Calibri Light"/>
                </a:defRPr>
              </a:pPr>
              <a:endParaRPr/>
            </a:p>
          </p:txBody>
        </p:sp>
        <p:grpSp>
          <p:nvGrpSpPr>
            <p:cNvPr id="53" name="Group 339"/>
            <p:cNvGrpSpPr/>
            <p:nvPr/>
          </p:nvGrpSpPr>
          <p:grpSpPr>
            <a:xfrm>
              <a:off x="6229258" y="6739177"/>
              <a:ext cx="1267722" cy="1267722"/>
              <a:chOff x="0" y="0"/>
              <a:chExt cx="1267721" cy="1267721"/>
            </a:xfrm>
          </p:grpSpPr>
          <p:graphicFrame>
            <p:nvGraphicFramePr>
              <p:cNvPr id="75" name="Chart 337"/>
              <p:cNvGraphicFramePr/>
              <p:nvPr/>
            </p:nvGraphicFramePr>
            <p:xfrm>
              <a:off x="0" y="0"/>
              <a:ext cx="1267722" cy="1267722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6"/>
              </a:graphicData>
            </a:graphic>
          </p:graphicFrame>
          <p:sp>
            <p:nvSpPr>
              <p:cNvPr id="76" name="Shape 338"/>
              <p:cNvSpPr/>
              <p:nvPr/>
            </p:nvSpPr>
            <p:spPr>
              <a:xfrm>
                <a:off x="115351" y="115352"/>
                <a:ext cx="1036198" cy="1036198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457200">
                  <a:defRPr sz="1300">
                    <a:solidFill>
                      <a:srgbClr val="FFFFFF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/>
              </a:p>
            </p:txBody>
          </p:sp>
        </p:grpSp>
        <p:grpSp>
          <p:nvGrpSpPr>
            <p:cNvPr id="54" name="Group 342"/>
            <p:cNvGrpSpPr/>
            <p:nvPr/>
          </p:nvGrpSpPr>
          <p:grpSpPr>
            <a:xfrm>
              <a:off x="7619033" y="6739177"/>
              <a:ext cx="1267722" cy="1267722"/>
              <a:chOff x="0" y="0"/>
              <a:chExt cx="1267721" cy="1267721"/>
            </a:xfrm>
          </p:grpSpPr>
          <p:graphicFrame>
            <p:nvGraphicFramePr>
              <p:cNvPr id="73" name="Chart 340"/>
              <p:cNvGraphicFramePr/>
              <p:nvPr/>
            </p:nvGraphicFramePr>
            <p:xfrm>
              <a:off x="0" y="0"/>
              <a:ext cx="1267722" cy="1267722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7"/>
              </a:graphicData>
            </a:graphic>
          </p:graphicFrame>
          <p:sp>
            <p:nvSpPr>
              <p:cNvPr id="74" name="Shape 341"/>
              <p:cNvSpPr/>
              <p:nvPr/>
            </p:nvSpPr>
            <p:spPr>
              <a:xfrm>
                <a:off x="115351" y="115352"/>
                <a:ext cx="1036198" cy="1036198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457200">
                  <a:defRPr sz="1300">
                    <a:solidFill>
                      <a:srgbClr val="FFFFFF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/>
              </a:p>
            </p:txBody>
          </p:sp>
        </p:grpSp>
        <p:sp>
          <p:nvSpPr>
            <p:cNvPr id="55" name="Shape 343"/>
            <p:cNvSpPr/>
            <p:nvPr/>
          </p:nvSpPr>
          <p:spPr>
            <a:xfrm>
              <a:off x="9198326" y="5207672"/>
              <a:ext cx="1186527" cy="439441"/>
            </a:xfrm>
            <a:prstGeom prst="rect">
              <a:avLst/>
            </a:prstGeom>
            <a:solidFill>
              <a:srgbClr val="F0BF42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" name="Shape 344"/>
            <p:cNvSpPr/>
            <p:nvPr/>
          </p:nvSpPr>
          <p:spPr>
            <a:xfrm>
              <a:off x="9269359" y="5281354"/>
              <a:ext cx="1044462" cy="29207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Adaptive</a:t>
              </a:r>
            </a:p>
          </p:txBody>
        </p:sp>
        <p:sp>
          <p:nvSpPr>
            <p:cNvPr id="57" name="Shape 345"/>
            <p:cNvSpPr/>
            <p:nvPr/>
          </p:nvSpPr>
          <p:spPr>
            <a:xfrm>
              <a:off x="10625394" y="5207672"/>
              <a:ext cx="1186526" cy="439441"/>
            </a:xfrm>
            <a:prstGeom prst="rect">
              <a:avLst/>
            </a:prstGeom>
            <a:solidFill>
              <a:srgbClr val="F0BF42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" name="Shape 346"/>
            <p:cNvSpPr/>
            <p:nvPr/>
          </p:nvSpPr>
          <p:spPr>
            <a:xfrm>
              <a:off x="10696426" y="5281354"/>
              <a:ext cx="1044462" cy="29207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Stateful</a:t>
              </a:r>
            </a:p>
          </p:txBody>
        </p:sp>
        <p:sp>
          <p:nvSpPr>
            <p:cNvPr id="59" name="Shape 347"/>
            <p:cNvSpPr/>
            <p:nvPr/>
          </p:nvSpPr>
          <p:spPr>
            <a:xfrm>
              <a:off x="9198326" y="6963421"/>
              <a:ext cx="1186527" cy="439441"/>
            </a:xfrm>
            <a:prstGeom prst="rect">
              <a:avLst/>
            </a:prstGeom>
            <a:solidFill>
              <a:srgbClr val="F0BF42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" name="Shape 348"/>
            <p:cNvSpPr/>
            <p:nvPr/>
          </p:nvSpPr>
          <p:spPr>
            <a:xfrm>
              <a:off x="9201910" y="7037103"/>
              <a:ext cx="1179362" cy="29207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Interactive</a:t>
              </a:r>
            </a:p>
          </p:txBody>
        </p:sp>
        <p:sp>
          <p:nvSpPr>
            <p:cNvPr id="61" name="Shape 349"/>
            <p:cNvSpPr/>
            <p:nvPr/>
          </p:nvSpPr>
          <p:spPr>
            <a:xfrm>
              <a:off x="10625394" y="6963421"/>
              <a:ext cx="1186526" cy="439441"/>
            </a:xfrm>
            <a:prstGeom prst="rect">
              <a:avLst/>
            </a:prstGeom>
            <a:solidFill>
              <a:srgbClr val="F0BF42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" name="Shape 350"/>
            <p:cNvSpPr/>
            <p:nvPr/>
          </p:nvSpPr>
          <p:spPr>
            <a:xfrm>
              <a:off x="10579862" y="7037103"/>
              <a:ext cx="1277589" cy="29207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Contextual</a:t>
              </a:r>
            </a:p>
          </p:txBody>
        </p:sp>
        <p:sp>
          <p:nvSpPr>
            <p:cNvPr id="63" name="Shape 351"/>
            <p:cNvSpPr/>
            <p:nvPr/>
          </p:nvSpPr>
          <p:spPr>
            <a:xfrm>
              <a:off x="9198326" y="7549943"/>
              <a:ext cx="1186527" cy="439441"/>
            </a:xfrm>
            <a:prstGeom prst="rect">
              <a:avLst/>
            </a:prstGeom>
            <a:solidFill>
              <a:srgbClr val="F0BF42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" name="Shape 352"/>
            <p:cNvSpPr/>
            <p:nvPr/>
          </p:nvSpPr>
          <p:spPr>
            <a:xfrm>
              <a:off x="9201910" y="7623624"/>
              <a:ext cx="1179362" cy="29207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Interactive</a:t>
              </a:r>
            </a:p>
          </p:txBody>
        </p:sp>
        <p:sp>
          <p:nvSpPr>
            <p:cNvPr id="65" name="Shape 353"/>
            <p:cNvSpPr/>
            <p:nvPr/>
          </p:nvSpPr>
          <p:spPr>
            <a:xfrm>
              <a:off x="10625394" y="7549943"/>
              <a:ext cx="1186526" cy="439441"/>
            </a:xfrm>
            <a:prstGeom prst="rect">
              <a:avLst/>
            </a:prstGeom>
            <a:solidFill>
              <a:srgbClr val="F0BF42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354"/>
            <p:cNvSpPr/>
            <p:nvPr/>
          </p:nvSpPr>
          <p:spPr>
            <a:xfrm>
              <a:off x="10579862" y="7623624"/>
              <a:ext cx="1277590" cy="29207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Human brain</a:t>
              </a:r>
            </a:p>
          </p:txBody>
        </p:sp>
        <p:sp>
          <p:nvSpPr>
            <p:cNvPr id="67" name="Shape 355"/>
            <p:cNvSpPr/>
            <p:nvPr/>
          </p:nvSpPr>
          <p:spPr>
            <a:xfrm>
              <a:off x="9218064" y="5848964"/>
              <a:ext cx="2621745" cy="94449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algn="l">
                <a:defRPr sz="1400" b="1">
                  <a:latin typeface="Arial"/>
                  <a:ea typeface="Arial"/>
                  <a:cs typeface="Arial"/>
                  <a:sym typeface="Arial"/>
                </a:defRPr>
              </a:pPr>
              <a:r>
                <a:t>Combines machine learning, reasoning, natural language processing, speech, vision,</a:t>
              </a:r>
            </a:p>
            <a:p>
              <a:pPr algn="l">
                <a:defRPr sz="1400" b="1">
                  <a:latin typeface="Arial"/>
                  <a:ea typeface="Arial"/>
                  <a:cs typeface="Arial"/>
                  <a:sym typeface="Arial"/>
                </a:defRPr>
              </a:pPr>
              <a:r>
                <a:t>human computer interaction</a:t>
              </a:r>
            </a:p>
          </p:txBody>
        </p:sp>
        <p:sp>
          <p:nvSpPr>
            <p:cNvPr id="68" name="Shape 356"/>
            <p:cNvSpPr/>
            <p:nvPr/>
          </p:nvSpPr>
          <p:spPr>
            <a:xfrm>
              <a:off x="5917295" y="4014554"/>
              <a:ext cx="6252120" cy="55820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>
              <a:spAutoFit/>
            </a:bodyPr>
            <a:lstStyle>
              <a:lvl1pPr>
                <a:lnSpc>
                  <a:spcPct val="90000"/>
                </a:lnSpc>
                <a:defRPr sz="3200" b="1">
                  <a:solidFill>
                    <a:srgbClr val="FEC628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Cognitive Computing</a:t>
              </a:r>
            </a:p>
          </p:txBody>
        </p:sp>
        <p:pic>
          <p:nvPicPr>
            <p:cNvPr id="69" name="pasted-image.pdf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6563458" y="7133227"/>
              <a:ext cx="599323" cy="479620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70" name="pasted-image.pdf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8039574" y="7076290"/>
              <a:ext cx="426640" cy="6100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71" name="pasted-image.pdf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6563458" y="5622735"/>
              <a:ext cx="599323" cy="44949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72" name="pasted-image.pdf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7963305" y="5519524"/>
              <a:ext cx="579177" cy="610001"/>
            </a:xfrm>
            <a:prstGeom prst="rect">
              <a:avLst/>
            </a:prstGeom>
            <a:ln w="12700">
              <a:miter lim="400000"/>
            </a:ln>
          </p:spPr>
        </p:pic>
      </p:grp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121"/>
          <p:cNvSpPr/>
          <p:nvPr/>
        </p:nvSpPr>
        <p:spPr>
          <a:xfrm>
            <a:off x="1283302" y="2986484"/>
            <a:ext cx="5820504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s-ES" dirty="0" smtClean="0"/>
              <a:t>Carrera Profesional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0356142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2900" y="9396166"/>
            <a:ext cx="12319000" cy="35812"/>
          </a:xfrm>
          <a:prstGeom prst="rect">
            <a:avLst/>
          </a:prstGeom>
          <a:ln w="12700">
            <a:miter lim="400000"/>
          </a:ln>
        </p:spPr>
      </p:pic>
      <p:sp>
        <p:nvSpPr>
          <p:cNvPr id="329" name="Shape 329"/>
          <p:cNvSpPr/>
          <p:nvPr/>
        </p:nvSpPr>
        <p:spPr>
          <a:xfrm>
            <a:off x="384175" y="1245880"/>
            <a:ext cx="12350750" cy="68429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 algn="l" defTabSz="1560575">
              <a:lnSpc>
                <a:spcPct val="70000"/>
              </a:lnSpc>
              <a:defRPr sz="5400" b="1" spc="-107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>
                <a:solidFill>
                  <a:schemeClr val="accent1"/>
                </a:solidFill>
              </a:rPr>
              <a:t>Cognitive computing &amp; AI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010" y="2408031"/>
            <a:ext cx="12620625" cy="893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90049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4" descr="http://static3.businessinsider.com/image/530f81c76da811813b1762f4-1200/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91132" y="1589477"/>
            <a:ext cx="10238741" cy="7679056"/>
          </a:xfrm>
          <a:prstGeom prst="rect">
            <a:avLst/>
          </a:prstGeom>
          <a:noFill/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623147" y="792672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smtClean="0">
                <a:solidFill>
                  <a:srgbClr val="0070C0"/>
                </a:solidFill>
              </a:rPr>
              <a:t>The Internet of </a:t>
            </a:r>
            <a:r>
              <a:rPr lang="es-ES" sz="4551" strike="sngStrike" smtClean="0">
                <a:solidFill>
                  <a:srgbClr val="0070C0"/>
                </a:solidFill>
              </a:rPr>
              <a:t>Things</a:t>
            </a:r>
            <a:r>
              <a:rPr lang="es-ES" sz="4551" smtClean="0">
                <a:solidFill>
                  <a:srgbClr val="0070C0"/>
                </a:solidFill>
              </a:rPr>
              <a:t>.....Everything!</a:t>
            </a:r>
            <a:endParaRPr lang="es-ES" sz="455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7207075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ítulo 1"/>
          <p:cNvSpPr txBox="1">
            <a:spLocks/>
          </p:cNvSpPr>
          <p:nvPr/>
        </p:nvSpPr>
        <p:spPr>
          <a:xfrm>
            <a:off x="382516" y="1175731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dirty="0" err="1" smtClean="0">
                <a:solidFill>
                  <a:srgbClr val="0070C0"/>
                </a:solidFill>
              </a:rPr>
              <a:t>The</a:t>
            </a:r>
            <a:r>
              <a:rPr lang="es-ES" sz="4551" dirty="0" smtClean="0">
                <a:solidFill>
                  <a:srgbClr val="0070C0"/>
                </a:solidFill>
              </a:rPr>
              <a:t> Internet of </a:t>
            </a:r>
            <a:r>
              <a:rPr lang="es-ES" sz="4551" strike="sngStrike" dirty="0" err="1" smtClean="0">
                <a:solidFill>
                  <a:srgbClr val="0070C0"/>
                </a:solidFill>
              </a:rPr>
              <a:t>Things</a:t>
            </a:r>
            <a:r>
              <a:rPr lang="es-ES" sz="4551" dirty="0" smtClean="0">
                <a:solidFill>
                  <a:srgbClr val="0070C0"/>
                </a:solidFill>
              </a:rPr>
              <a:t>.....</a:t>
            </a:r>
            <a:r>
              <a:rPr lang="es-ES" sz="4551" dirty="0" err="1" smtClean="0">
                <a:solidFill>
                  <a:srgbClr val="0070C0"/>
                </a:solidFill>
              </a:rPr>
              <a:t>Everything</a:t>
            </a:r>
            <a:r>
              <a:rPr lang="es-ES" sz="4551" dirty="0" smtClean="0">
                <a:solidFill>
                  <a:srgbClr val="0070C0"/>
                </a:solidFill>
              </a:rPr>
              <a:t>!</a:t>
            </a:r>
            <a:endParaRPr lang="es-ES" sz="4551" dirty="0">
              <a:solidFill>
                <a:srgbClr val="0070C0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44" y="2533024"/>
            <a:ext cx="10717144" cy="413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69254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098" y="2032088"/>
            <a:ext cx="9343676" cy="6852030"/>
          </a:xfrm>
          <a:prstGeom prst="rect">
            <a:avLst/>
          </a:prstGeom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382516" y="1175731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dirty="0" err="1" smtClean="0">
                <a:solidFill>
                  <a:srgbClr val="0070C0"/>
                </a:solidFill>
              </a:rPr>
              <a:t>The</a:t>
            </a:r>
            <a:r>
              <a:rPr lang="es-ES" sz="4551" dirty="0" smtClean="0">
                <a:solidFill>
                  <a:srgbClr val="0070C0"/>
                </a:solidFill>
              </a:rPr>
              <a:t> Internet of </a:t>
            </a:r>
            <a:r>
              <a:rPr lang="es-ES" sz="4551" strike="sngStrike" dirty="0" err="1" smtClean="0">
                <a:solidFill>
                  <a:srgbClr val="0070C0"/>
                </a:solidFill>
              </a:rPr>
              <a:t>Things</a:t>
            </a:r>
            <a:r>
              <a:rPr lang="es-ES" sz="4551" dirty="0" smtClean="0">
                <a:solidFill>
                  <a:srgbClr val="0070C0"/>
                </a:solidFill>
              </a:rPr>
              <a:t>.....</a:t>
            </a:r>
            <a:r>
              <a:rPr lang="es-ES" sz="4551" dirty="0" err="1" smtClean="0">
                <a:solidFill>
                  <a:srgbClr val="0070C0"/>
                </a:solidFill>
              </a:rPr>
              <a:t>Everything</a:t>
            </a:r>
            <a:r>
              <a:rPr lang="es-ES" sz="4551" dirty="0" smtClean="0">
                <a:solidFill>
                  <a:srgbClr val="0070C0"/>
                </a:solidFill>
              </a:rPr>
              <a:t>!</a:t>
            </a:r>
            <a:endParaRPr lang="es-ES" sz="455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732078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738" y="2509703"/>
            <a:ext cx="8628555" cy="5719897"/>
          </a:xfrm>
          <a:prstGeom prst="rect">
            <a:avLst/>
          </a:prstGeom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382516" y="1175731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dirty="0" err="1" smtClean="0">
                <a:solidFill>
                  <a:srgbClr val="0070C0"/>
                </a:solidFill>
              </a:rPr>
              <a:t>The</a:t>
            </a:r>
            <a:r>
              <a:rPr lang="es-ES" sz="4551" dirty="0" smtClean="0">
                <a:solidFill>
                  <a:srgbClr val="0070C0"/>
                </a:solidFill>
              </a:rPr>
              <a:t> Internet of </a:t>
            </a:r>
            <a:r>
              <a:rPr lang="es-ES" sz="4551" strike="sngStrike" dirty="0" err="1" smtClean="0">
                <a:solidFill>
                  <a:srgbClr val="0070C0"/>
                </a:solidFill>
              </a:rPr>
              <a:t>Things</a:t>
            </a:r>
            <a:r>
              <a:rPr lang="es-ES" sz="4551" dirty="0" smtClean="0">
                <a:solidFill>
                  <a:srgbClr val="0070C0"/>
                </a:solidFill>
              </a:rPr>
              <a:t>.....</a:t>
            </a:r>
            <a:r>
              <a:rPr lang="es-ES" sz="4551" dirty="0" err="1" smtClean="0">
                <a:solidFill>
                  <a:srgbClr val="0070C0"/>
                </a:solidFill>
              </a:rPr>
              <a:t>Everything</a:t>
            </a:r>
            <a:r>
              <a:rPr lang="es-ES" sz="4551" dirty="0" smtClean="0">
                <a:solidFill>
                  <a:srgbClr val="0070C0"/>
                </a:solidFill>
              </a:rPr>
              <a:t>!</a:t>
            </a:r>
            <a:endParaRPr lang="es-ES" sz="455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438922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2116" y="5438369"/>
            <a:ext cx="4580142" cy="3435106"/>
          </a:xfrm>
          <a:prstGeom prst="rect">
            <a:avLst/>
          </a:prstGeom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623147" y="973301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algn="l" hangingPunct="1"/>
            <a:r>
              <a:rPr lang="es-ES" sz="4551" smtClean="0">
                <a:solidFill>
                  <a:srgbClr val="0070C0"/>
                </a:solidFill>
              </a:rPr>
              <a:t>Nuevos Riesgos, el Cloud Amenaza Tormenta</a:t>
            </a:r>
            <a:endParaRPr lang="es-ES" sz="4551" dirty="0">
              <a:solidFill>
                <a:srgbClr val="0070C0"/>
              </a:solidFill>
            </a:endParaRPr>
          </a:p>
        </p:txBody>
      </p:sp>
      <p:sp>
        <p:nvSpPr>
          <p:cNvPr id="5" name="Rectángulo 6"/>
          <p:cNvSpPr/>
          <p:nvPr/>
        </p:nvSpPr>
        <p:spPr>
          <a:xfrm>
            <a:off x="679355" y="1788568"/>
            <a:ext cx="11638399" cy="71445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endParaRPr lang="es-ES" sz="2560" dirty="0">
              <a:solidFill>
                <a:srgbClr val="333333"/>
              </a:solidFill>
              <a:latin typeface="Calibri" pitchFamily="34" charset="0"/>
            </a:endParaRPr>
          </a:p>
          <a:p>
            <a:pPr marL="776663" lvl="1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Cloud:  Las empresas pueden disfrutar, contratando a un proveedor de servicios, de una infraestructura técnica: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Escalable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Actualizada Tecnológicamente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</a:t>
            </a:r>
            <a:r>
              <a:rPr lang="es-ES" sz="2560" dirty="0" err="1">
                <a:solidFill>
                  <a:srgbClr val="333333"/>
                </a:solidFill>
                <a:latin typeface="Calibri" pitchFamily="34" charset="0"/>
              </a:rPr>
              <a:t>Pay</a:t>
            </a: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per Use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Reduciendo Costes iniciales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Seguro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Con acceso a nuevas tecnologías /  </a:t>
            </a:r>
            <a:r>
              <a:rPr lang="es-ES" sz="2560" dirty="0" err="1">
                <a:solidFill>
                  <a:srgbClr val="333333"/>
                </a:solidFill>
                <a:latin typeface="Calibri" pitchFamily="34" charset="0"/>
              </a:rPr>
              <a:t>Skills</a:t>
            </a:r>
            <a:endParaRPr lang="es-ES" sz="2560" dirty="0">
              <a:solidFill>
                <a:srgbClr val="333333"/>
              </a:solidFill>
              <a:latin typeface="Calibri" pitchFamily="34" charset="0"/>
            </a:endParaRPr>
          </a:p>
          <a:p>
            <a:pPr lvl="2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</a:t>
            </a:r>
          </a:p>
          <a:p>
            <a:pPr marL="776663" lvl="1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Existen Cloud: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Privados (de propiedad)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Públicos (comunitarios)</a:t>
            </a:r>
          </a:p>
          <a:p>
            <a:pPr marL="1426893" lvl="2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  <a:buFont typeface="Arial" pitchFamily="34" charset="0"/>
              <a:buChar char="•"/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 Híbridos (comunitarios gestionados </a:t>
            </a:r>
          </a:p>
          <a:p>
            <a:pPr lvl="2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r>
              <a:rPr lang="es-ES" sz="2560" dirty="0">
                <a:solidFill>
                  <a:srgbClr val="333333"/>
                </a:solidFill>
                <a:latin typeface="Calibri" pitchFamily="34" charset="0"/>
              </a:rPr>
              <a:t>privadamente)</a:t>
            </a:r>
          </a:p>
          <a:p>
            <a:pPr marL="776663" lvl="1" indent="-126434" algn="l">
              <a:lnSpc>
                <a:spcPct val="90000"/>
              </a:lnSpc>
              <a:spcAft>
                <a:spcPct val="25000"/>
              </a:spcAft>
              <a:buClr>
                <a:srgbClr val="009999"/>
              </a:buClr>
            </a:pPr>
            <a:endParaRPr lang="es-ES" sz="2560" dirty="0">
              <a:solidFill>
                <a:srgbClr val="333333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38234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ítulo 1"/>
          <p:cNvSpPr txBox="1">
            <a:spLocks/>
          </p:cNvSpPr>
          <p:nvPr/>
        </p:nvSpPr>
        <p:spPr>
          <a:xfrm>
            <a:off x="489514" y="993660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smtClean="0">
                <a:solidFill>
                  <a:srgbClr val="0070C0"/>
                </a:solidFill>
              </a:rPr>
              <a:t>Nuevos Riesgos, el Cloud Amenaza Tormenta</a:t>
            </a:r>
            <a:endParaRPr lang="es-ES" sz="4551" dirty="0">
              <a:solidFill>
                <a:srgbClr val="0070C0"/>
              </a:solidFill>
            </a:endParaRPr>
          </a:p>
        </p:txBody>
      </p:sp>
      <p:grpSp>
        <p:nvGrpSpPr>
          <p:cNvPr id="4" name="Group 124"/>
          <p:cNvGrpSpPr>
            <a:grpSpLocks/>
          </p:cNvGrpSpPr>
          <p:nvPr/>
        </p:nvGrpSpPr>
        <p:grpSpPr bwMode="auto">
          <a:xfrm>
            <a:off x="333728" y="1743243"/>
            <a:ext cx="11778826" cy="1463041"/>
            <a:chOff x="207" y="576"/>
            <a:chExt cx="5217" cy="648"/>
          </a:xfrm>
        </p:grpSpPr>
        <p:sp>
          <p:nvSpPr>
            <p:cNvPr id="5" name="AutoShape 6"/>
            <p:cNvSpPr>
              <a:spLocks noChangeArrowheads="1"/>
            </p:cNvSpPr>
            <p:nvPr/>
          </p:nvSpPr>
          <p:spPr bwMode="auto">
            <a:xfrm>
              <a:off x="223" y="576"/>
              <a:ext cx="819" cy="648"/>
            </a:xfrm>
            <a:prstGeom prst="roundRect">
              <a:avLst>
                <a:gd name="adj" fmla="val 16667"/>
              </a:avLst>
            </a:prstGeom>
            <a:solidFill>
              <a:srgbClr val="003366"/>
            </a:solidFill>
            <a:ln w="28575">
              <a:solidFill>
                <a:srgbClr val="00B2EF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endParaRPr lang="es-ES" altLang="en-US" sz="5120" b="1">
                <a:solidFill>
                  <a:srgbClr val="000000"/>
                </a:solidFill>
                <a:ea typeface="ヒラギノ角ゴ Pro W3" charset="-128"/>
              </a:endParaRPr>
            </a:p>
          </p:txBody>
        </p:sp>
        <p:sp>
          <p:nvSpPr>
            <p:cNvPr id="6" name="AutoShape 7"/>
            <p:cNvSpPr>
              <a:spLocks noChangeArrowheads="1"/>
            </p:cNvSpPr>
            <p:nvPr/>
          </p:nvSpPr>
          <p:spPr bwMode="auto">
            <a:xfrm>
              <a:off x="1037" y="576"/>
              <a:ext cx="4387" cy="64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3366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endParaRPr lang="es-ES" altLang="en-US" sz="2844">
                <a:solidFill>
                  <a:srgbClr val="000000"/>
                </a:solidFill>
                <a:ea typeface="ヒラギノ角ゴ Pro W3" charset="-128"/>
              </a:endParaRPr>
            </a:p>
          </p:txBody>
        </p:sp>
        <p:sp>
          <p:nvSpPr>
            <p:cNvPr id="7" name="Text Box 8"/>
            <p:cNvSpPr txBox="1">
              <a:spLocks noChangeArrowheads="1"/>
            </p:cNvSpPr>
            <p:nvPr/>
          </p:nvSpPr>
          <p:spPr bwMode="auto">
            <a:xfrm>
              <a:off x="207" y="892"/>
              <a:ext cx="875" cy="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>
                <a:lnSpc>
                  <a:spcPct val="90000"/>
                </a:lnSpc>
              </a:pPr>
              <a: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  <a:t>Proceso de negocio como</a:t>
              </a:r>
              <a:b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</a:br>
              <a: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  <a:t>Servicio</a:t>
              </a:r>
            </a:p>
          </p:txBody>
        </p:sp>
        <p:sp>
          <p:nvSpPr>
            <p:cNvPr id="8" name="AutoShape 9"/>
            <p:cNvSpPr>
              <a:spLocks noChangeArrowheads="1"/>
            </p:cNvSpPr>
            <p:nvPr/>
          </p:nvSpPr>
          <p:spPr bwMode="auto">
            <a:xfrm>
              <a:off x="1117" y="821"/>
              <a:ext cx="4265" cy="298"/>
            </a:xfrm>
            <a:prstGeom prst="roundRect">
              <a:avLst>
                <a:gd name="adj" fmla="val 35856"/>
              </a:avLst>
            </a:prstGeom>
            <a:noFill/>
            <a:ln w="9525">
              <a:solidFill>
                <a:srgbClr val="58595B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endParaRPr lang="es-ES" altLang="en-US" sz="2844">
                <a:solidFill>
                  <a:srgbClr val="000000"/>
                </a:solidFill>
                <a:ea typeface="ヒラギノ角ゴ Pro W3" charset="-128"/>
              </a:endParaRPr>
            </a:p>
          </p:txBody>
        </p:sp>
        <p:sp>
          <p:nvSpPr>
            <p:cNvPr id="9" name="Text Box 10"/>
            <p:cNvSpPr txBox="1">
              <a:spLocks noChangeArrowheads="1"/>
            </p:cNvSpPr>
            <p:nvPr/>
          </p:nvSpPr>
          <p:spPr bwMode="auto">
            <a:xfrm>
              <a:off x="1097" y="600"/>
              <a:ext cx="2887" cy="15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r>
                <a:rPr lang="es-ES" altLang="en-US" sz="1707" b="1">
                  <a:solidFill>
                    <a:srgbClr val="003E68"/>
                  </a:solidFill>
                  <a:latin typeface="ITC Lubalin Graph Std Book"/>
                  <a:ea typeface="ヒラギノ角ゴ Pro W3" charset="-128"/>
                </a:rPr>
                <a:t>Transformación de los procesos de negocio</a:t>
              </a:r>
            </a:p>
          </p:txBody>
        </p:sp>
        <p:sp>
          <p:nvSpPr>
            <p:cNvPr id="10" name="Text Box 11"/>
            <p:cNvSpPr txBox="1">
              <a:spLocks noChangeArrowheads="1"/>
            </p:cNvSpPr>
            <p:nvPr/>
          </p:nvSpPr>
          <p:spPr bwMode="auto">
            <a:xfrm>
              <a:off x="1142" y="843"/>
              <a:ext cx="680" cy="2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r>
                <a:rPr lang="es-ES" altLang="en-US" sz="1280">
                  <a:solidFill>
                    <a:srgbClr val="58595B"/>
                  </a:solidFill>
                  <a:ea typeface="ヒラギノ角ゴ Pro W3" charset="-128"/>
                </a:rPr>
                <a:t>Soluciones de Negocio</a:t>
              </a:r>
            </a:p>
          </p:txBody>
        </p:sp>
        <p:grpSp>
          <p:nvGrpSpPr>
            <p:cNvPr id="11" name="Group 12"/>
            <p:cNvGrpSpPr>
              <a:grpSpLocks/>
            </p:cNvGrpSpPr>
            <p:nvPr/>
          </p:nvGrpSpPr>
          <p:grpSpPr bwMode="auto">
            <a:xfrm>
              <a:off x="1769" y="864"/>
              <a:ext cx="455" cy="217"/>
              <a:chOff x="1878" y="1098"/>
              <a:chExt cx="486" cy="183"/>
            </a:xfrm>
          </p:grpSpPr>
          <p:sp>
            <p:nvSpPr>
              <p:cNvPr id="25" name="Text Box 13"/>
              <p:cNvSpPr txBox="1">
                <a:spLocks noChangeArrowheads="1"/>
              </p:cNvSpPr>
              <p:nvPr/>
            </p:nvSpPr>
            <p:spPr bwMode="auto">
              <a:xfrm>
                <a:off x="1908" y="1159"/>
                <a:ext cx="426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Aplicación</a:t>
                </a:r>
              </a:p>
            </p:txBody>
          </p:sp>
          <p:sp>
            <p:nvSpPr>
              <p:cNvPr id="26" name="AutoShape 14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 cap="rnd">
                <a:solidFill>
                  <a:srgbClr val="58595B"/>
                </a:solidFill>
                <a:prstDash val="sysDot"/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12" name="Group 15"/>
            <p:cNvGrpSpPr>
              <a:grpSpLocks/>
            </p:cNvGrpSpPr>
            <p:nvPr/>
          </p:nvGrpSpPr>
          <p:grpSpPr bwMode="auto">
            <a:xfrm>
              <a:off x="2544" y="864"/>
              <a:ext cx="455" cy="217"/>
              <a:chOff x="1878" y="1098"/>
              <a:chExt cx="486" cy="183"/>
            </a:xfrm>
          </p:grpSpPr>
          <p:sp>
            <p:nvSpPr>
              <p:cNvPr id="23" name="Text Box 16"/>
              <p:cNvSpPr txBox="1">
                <a:spLocks noChangeArrowheads="1"/>
              </p:cNvSpPr>
              <p:nvPr/>
            </p:nvSpPr>
            <p:spPr bwMode="auto">
              <a:xfrm>
                <a:off x="1908" y="1160"/>
                <a:ext cx="426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Aplicación</a:t>
                </a:r>
              </a:p>
            </p:txBody>
          </p:sp>
          <p:sp>
            <p:nvSpPr>
              <p:cNvPr id="24" name="AutoShape 17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 cap="rnd">
                <a:solidFill>
                  <a:srgbClr val="58595B"/>
                </a:solidFill>
                <a:prstDash val="sysDot"/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13" name="Group 18"/>
            <p:cNvGrpSpPr>
              <a:grpSpLocks/>
            </p:cNvGrpSpPr>
            <p:nvPr/>
          </p:nvGrpSpPr>
          <p:grpSpPr bwMode="auto">
            <a:xfrm>
              <a:off x="3320" y="864"/>
              <a:ext cx="455" cy="217"/>
              <a:chOff x="1878" y="1098"/>
              <a:chExt cx="486" cy="183"/>
            </a:xfrm>
          </p:grpSpPr>
          <p:sp>
            <p:nvSpPr>
              <p:cNvPr id="21" name="Text Box 19"/>
              <p:cNvSpPr txBox="1">
                <a:spLocks noChangeArrowheads="1"/>
              </p:cNvSpPr>
              <p:nvPr/>
            </p:nvSpPr>
            <p:spPr bwMode="auto">
              <a:xfrm>
                <a:off x="1908" y="1160"/>
                <a:ext cx="426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Aplicación</a:t>
                </a:r>
              </a:p>
            </p:txBody>
          </p:sp>
          <p:sp>
            <p:nvSpPr>
              <p:cNvPr id="22" name="AutoShape 20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 cap="rnd">
                <a:solidFill>
                  <a:srgbClr val="58595B"/>
                </a:solidFill>
                <a:prstDash val="sysDot"/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14" name="Group 21"/>
            <p:cNvGrpSpPr>
              <a:grpSpLocks/>
            </p:cNvGrpSpPr>
            <p:nvPr/>
          </p:nvGrpSpPr>
          <p:grpSpPr bwMode="auto">
            <a:xfrm>
              <a:off x="4096" y="864"/>
              <a:ext cx="456" cy="217"/>
              <a:chOff x="1878" y="1098"/>
              <a:chExt cx="486" cy="183"/>
            </a:xfrm>
          </p:grpSpPr>
          <p:sp>
            <p:nvSpPr>
              <p:cNvPr id="19" name="Text Box 22"/>
              <p:cNvSpPr txBox="1">
                <a:spLocks noChangeArrowheads="1"/>
              </p:cNvSpPr>
              <p:nvPr/>
            </p:nvSpPr>
            <p:spPr bwMode="auto">
              <a:xfrm>
                <a:off x="1908" y="1160"/>
                <a:ext cx="426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Aplicación</a:t>
                </a:r>
              </a:p>
            </p:txBody>
          </p:sp>
          <p:sp>
            <p:nvSpPr>
              <p:cNvPr id="20" name="AutoShape 23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 cap="rnd">
                <a:solidFill>
                  <a:srgbClr val="58595B"/>
                </a:solidFill>
                <a:prstDash val="sysDot"/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58595B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15" name="Group 24"/>
            <p:cNvGrpSpPr>
              <a:grpSpLocks/>
            </p:cNvGrpSpPr>
            <p:nvPr/>
          </p:nvGrpSpPr>
          <p:grpSpPr bwMode="auto">
            <a:xfrm>
              <a:off x="4873" y="864"/>
              <a:ext cx="455" cy="217"/>
              <a:chOff x="1878" y="1098"/>
              <a:chExt cx="486" cy="183"/>
            </a:xfrm>
          </p:grpSpPr>
          <p:sp>
            <p:nvSpPr>
              <p:cNvPr id="17" name="Text Box 25"/>
              <p:cNvSpPr txBox="1">
                <a:spLocks noChangeArrowheads="1"/>
              </p:cNvSpPr>
              <p:nvPr/>
            </p:nvSpPr>
            <p:spPr bwMode="auto">
              <a:xfrm>
                <a:off x="1908" y="1159"/>
                <a:ext cx="426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Aplicación</a:t>
                </a:r>
              </a:p>
            </p:txBody>
          </p:sp>
          <p:sp>
            <p:nvSpPr>
              <p:cNvPr id="18" name="AutoShape 26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 cap="rnd">
                <a:solidFill>
                  <a:srgbClr val="58595B"/>
                </a:solidFill>
                <a:prstDash val="sysDot"/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pic>
          <p:nvPicPr>
            <p:cNvPr id="16" name="Picture 27" descr="cloud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1" y="635"/>
              <a:ext cx="231" cy="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7" name="Group 123"/>
          <p:cNvGrpSpPr>
            <a:grpSpLocks/>
          </p:cNvGrpSpPr>
          <p:nvPr/>
        </p:nvGrpSpPr>
        <p:grpSpPr bwMode="auto">
          <a:xfrm>
            <a:off x="311150" y="3633003"/>
            <a:ext cx="11801404" cy="1463040"/>
            <a:chOff x="197" y="1413"/>
            <a:chExt cx="5227" cy="648"/>
          </a:xfrm>
        </p:grpSpPr>
        <p:sp>
          <p:nvSpPr>
            <p:cNvPr id="28" name="AutoShape 28"/>
            <p:cNvSpPr>
              <a:spLocks noChangeArrowheads="1"/>
            </p:cNvSpPr>
            <p:nvPr/>
          </p:nvSpPr>
          <p:spPr bwMode="auto">
            <a:xfrm>
              <a:off x="223" y="1413"/>
              <a:ext cx="819" cy="648"/>
            </a:xfrm>
            <a:prstGeom prst="roundRect">
              <a:avLst>
                <a:gd name="adj" fmla="val 16667"/>
              </a:avLst>
            </a:prstGeom>
            <a:solidFill>
              <a:srgbClr val="003366"/>
            </a:solidFill>
            <a:ln w="28575">
              <a:solidFill>
                <a:srgbClr val="00B2EF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endParaRPr lang="es-ES" altLang="en-US" sz="5120" b="1">
                <a:solidFill>
                  <a:srgbClr val="000000"/>
                </a:solidFill>
                <a:ea typeface="ヒラギノ角ゴ Pro W3" charset="-128"/>
              </a:endParaRPr>
            </a:p>
          </p:txBody>
        </p:sp>
        <p:sp>
          <p:nvSpPr>
            <p:cNvPr id="29" name="AutoShape 29"/>
            <p:cNvSpPr>
              <a:spLocks noChangeArrowheads="1"/>
            </p:cNvSpPr>
            <p:nvPr/>
          </p:nvSpPr>
          <p:spPr bwMode="auto">
            <a:xfrm>
              <a:off x="1037" y="1413"/>
              <a:ext cx="4387" cy="64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3366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endParaRPr lang="es-ES" altLang="en-US" sz="2844">
                <a:solidFill>
                  <a:srgbClr val="000000"/>
                </a:solidFill>
                <a:ea typeface="ヒラギノ角ゴ Pro W3" charset="-128"/>
              </a:endParaRPr>
            </a:p>
          </p:txBody>
        </p:sp>
        <p:sp>
          <p:nvSpPr>
            <p:cNvPr id="30" name="Text Box 30"/>
            <p:cNvSpPr txBox="1">
              <a:spLocks noChangeArrowheads="1"/>
            </p:cNvSpPr>
            <p:nvPr/>
          </p:nvSpPr>
          <p:spPr bwMode="auto">
            <a:xfrm>
              <a:off x="197" y="1786"/>
              <a:ext cx="81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>
                <a:lnSpc>
                  <a:spcPct val="90000"/>
                </a:lnSpc>
              </a:pPr>
              <a: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  <a:t>Software</a:t>
              </a:r>
              <a:b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</a:br>
              <a: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  <a:t>como Servicio</a:t>
              </a:r>
            </a:p>
          </p:txBody>
        </p:sp>
        <p:sp>
          <p:nvSpPr>
            <p:cNvPr id="31" name="Text Box 31"/>
            <p:cNvSpPr txBox="1">
              <a:spLocks noChangeArrowheads="1"/>
            </p:cNvSpPr>
            <p:nvPr/>
          </p:nvSpPr>
          <p:spPr bwMode="auto">
            <a:xfrm>
              <a:off x="1097" y="1435"/>
              <a:ext cx="2569" cy="15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r>
                <a:rPr lang="es-ES" altLang="en-US" sz="1707" b="1">
                  <a:solidFill>
                    <a:srgbClr val="003E68"/>
                  </a:solidFill>
                  <a:latin typeface="ITC Lubalin Graph Std Book"/>
                  <a:ea typeface="ヒラギノ角ゴ Pro W3" charset="-128"/>
                </a:rPr>
                <a:t>Plataforma de aplicaciones para el usuario</a:t>
              </a:r>
            </a:p>
          </p:txBody>
        </p:sp>
        <p:pic>
          <p:nvPicPr>
            <p:cNvPr id="32" name="Picture 32" descr="cloud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1" y="1470"/>
              <a:ext cx="231" cy="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3" name="Group 44"/>
            <p:cNvGrpSpPr>
              <a:grpSpLocks/>
            </p:cNvGrpSpPr>
            <p:nvPr/>
          </p:nvGrpSpPr>
          <p:grpSpPr bwMode="auto">
            <a:xfrm>
              <a:off x="1114" y="1725"/>
              <a:ext cx="424" cy="217"/>
              <a:chOff x="1878" y="1098"/>
              <a:chExt cx="486" cy="183"/>
            </a:xfrm>
          </p:grpSpPr>
          <p:sp>
            <p:nvSpPr>
              <p:cNvPr id="52" name="Text Box 45"/>
              <p:cNvSpPr txBox="1">
                <a:spLocks noChangeArrowheads="1"/>
              </p:cNvSpPr>
              <p:nvPr/>
            </p:nvSpPr>
            <p:spPr bwMode="auto">
              <a:xfrm>
                <a:off x="1908" y="1128"/>
                <a:ext cx="426" cy="14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Ecosistema</a:t>
                </a:r>
              </a:p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Externo</a:t>
                </a:r>
              </a:p>
            </p:txBody>
          </p:sp>
          <p:sp>
            <p:nvSpPr>
              <p:cNvPr id="53" name="AutoShape 46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 cap="rnd">
                <a:solidFill>
                  <a:srgbClr val="58595B"/>
                </a:solidFill>
                <a:prstDash val="sysDot"/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34" name="Group 47"/>
            <p:cNvGrpSpPr>
              <a:grpSpLocks/>
            </p:cNvGrpSpPr>
            <p:nvPr/>
          </p:nvGrpSpPr>
          <p:grpSpPr bwMode="auto">
            <a:xfrm>
              <a:off x="1742" y="1725"/>
              <a:ext cx="428" cy="217"/>
              <a:chOff x="1878" y="1098"/>
              <a:chExt cx="490" cy="183"/>
            </a:xfrm>
          </p:grpSpPr>
          <p:sp>
            <p:nvSpPr>
              <p:cNvPr id="50" name="Text Box 48"/>
              <p:cNvSpPr txBox="1">
                <a:spLocks noChangeArrowheads="1"/>
              </p:cNvSpPr>
              <p:nvPr/>
            </p:nvSpPr>
            <p:spPr bwMode="auto">
              <a:xfrm>
                <a:off x="1905" y="1160"/>
                <a:ext cx="428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Industria</a:t>
                </a:r>
              </a:p>
            </p:txBody>
          </p:sp>
          <p:sp>
            <p:nvSpPr>
              <p:cNvPr id="51" name="AutoShape 49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90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35" name="Group 50"/>
            <p:cNvGrpSpPr>
              <a:grpSpLocks/>
            </p:cNvGrpSpPr>
            <p:nvPr/>
          </p:nvGrpSpPr>
          <p:grpSpPr bwMode="auto">
            <a:xfrm>
              <a:off x="2374" y="1725"/>
              <a:ext cx="435" cy="217"/>
              <a:chOff x="2145" y="1899"/>
              <a:chExt cx="464" cy="183"/>
            </a:xfrm>
          </p:grpSpPr>
          <p:sp>
            <p:nvSpPr>
              <p:cNvPr id="48" name="Text Box 51"/>
              <p:cNvSpPr txBox="1">
                <a:spLocks noChangeArrowheads="1"/>
              </p:cNvSpPr>
              <p:nvPr/>
            </p:nvSpPr>
            <p:spPr bwMode="auto">
              <a:xfrm>
                <a:off x="2145" y="1961"/>
                <a:ext cx="464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Colaboración</a:t>
                </a:r>
              </a:p>
            </p:txBody>
          </p:sp>
          <p:sp>
            <p:nvSpPr>
              <p:cNvPr id="49" name="AutoShape 52"/>
              <p:cNvSpPr>
                <a:spLocks noChangeArrowheads="1"/>
              </p:cNvSpPr>
              <p:nvPr/>
            </p:nvSpPr>
            <p:spPr bwMode="auto">
              <a:xfrm>
                <a:off x="2151" y="1899"/>
                <a:ext cx="452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36" name="Group 53"/>
            <p:cNvGrpSpPr>
              <a:grpSpLocks/>
            </p:cNvGrpSpPr>
            <p:nvPr/>
          </p:nvGrpSpPr>
          <p:grpSpPr bwMode="auto">
            <a:xfrm>
              <a:off x="3014" y="1725"/>
              <a:ext cx="424" cy="217"/>
              <a:chOff x="1878" y="1098"/>
              <a:chExt cx="486" cy="183"/>
            </a:xfrm>
          </p:grpSpPr>
          <p:sp>
            <p:nvSpPr>
              <p:cNvPr id="46" name="Text Box 54"/>
              <p:cNvSpPr txBox="1">
                <a:spLocks noChangeArrowheads="1"/>
              </p:cNvSpPr>
              <p:nvPr/>
            </p:nvSpPr>
            <p:spPr bwMode="auto">
              <a:xfrm>
                <a:off x="1908" y="1137"/>
                <a:ext cx="426" cy="1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>
                  <a:lnSpc>
                    <a:spcPct val="90000"/>
                  </a:lnSpc>
                </a:pPr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Recursos</a:t>
                </a:r>
              </a:p>
              <a:p>
                <a:pPr defTabSz="1300460" hangingPunct="1">
                  <a:lnSpc>
                    <a:spcPct val="90000"/>
                  </a:lnSpc>
                </a:pPr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Humanos</a:t>
                </a:r>
              </a:p>
            </p:txBody>
          </p:sp>
          <p:sp>
            <p:nvSpPr>
              <p:cNvPr id="47" name="AutoShape 55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37" name="Group 56"/>
            <p:cNvGrpSpPr>
              <a:grpSpLocks/>
            </p:cNvGrpSpPr>
            <p:nvPr/>
          </p:nvGrpSpPr>
          <p:grpSpPr bwMode="auto">
            <a:xfrm>
              <a:off x="3642" y="1725"/>
              <a:ext cx="428" cy="217"/>
              <a:chOff x="1878" y="1098"/>
              <a:chExt cx="490" cy="183"/>
            </a:xfrm>
          </p:grpSpPr>
          <p:sp>
            <p:nvSpPr>
              <p:cNvPr id="44" name="Text Box 57"/>
              <p:cNvSpPr txBox="1">
                <a:spLocks noChangeArrowheads="1"/>
              </p:cNvSpPr>
              <p:nvPr/>
            </p:nvSpPr>
            <p:spPr bwMode="auto">
              <a:xfrm>
                <a:off x="1908" y="1136"/>
                <a:ext cx="429" cy="1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>
                  <a:lnSpc>
                    <a:spcPct val="90000"/>
                  </a:lnSpc>
                </a:pPr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Big Data &amp; Analytics</a:t>
                </a:r>
              </a:p>
            </p:txBody>
          </p:sp>
          <p:sp>
            <p:nvSpPr>
              <p:cNvPr id="45" name="AutoShape 58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90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38" name="Group 59"/>
            <p:cNvGrpSpPr>
              <a:grpSpLocks/>
            </p:cNvGrpSpPr>
            <p:nvPr/>
          </p:nvGrpSpPr>
          <p:grpSpPr bwMode="auto">
            <a:xfrm>
              <a:off x="4274" y="1725"/>
              <a:ext cx="425" cy="217"/>
              <a:chOff x="1882" y="1098"/>
              <a:chExt cx="486" cy="183"/>
            </a:xfrm>
          </p:grpSpPr>
          <p:sp>
            <p:nvSpPr>
              <p:cNvPr id="42" name="Text Box 60"/>
              <p:cNvSpPr txBox="1">
                <a:spLocks noChangeArrowheads="1"/>
              </p:cNvSpPr>
              <p:nvPr/>
            </p:nvSpPr>
            <p:spPr bwMode="auto">
              <a:xfrm>
                <a:off x="1908" y="1160"/>
                <a:ext cx="425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Comercio</a:t>
                </a:r>
              </a:p>
            </p:txBody>
          </p:sp>
          <p:sp>
            <p:nvSpPr>
              <p:cNvPr id="43" name="AutoShape 61"/>
              <p:cNvSpPr>
                <a:spLocks noChangeArrowheads="1"/>
              </p:cNvSpPr>
              <p:nvPr/>
            </p:nvSpPr>
            <p:spPr bwMode="auto">
              <a:xfrm>
                <a:off x="1882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39" name="Group 62"/>
            <p:cNvGrpSpPr>
              <a:grpSpLocks/>
            </p:cNvGrpSpPr>
            <p:nvPr/>
          </p:nvGrpSpPr>
          <p:grpSpPr bwMode="auto">
            <a:xfrm>
              <a:off x="4904" y="1725"/>
              <a:ext cx="424" cy="217"/>
              <a:chOff x="1878" y="1098"/>
              <a:chExt cx="486" cy="183"/>
            </a:xfrm>
          </p:grpSpPr>
          <p:sp>
            <p:nvSpPr>
              <p:cNvPr id="40" name="Text Box 63"/>
              <p:cNvSpPr txBox="1">
                <a:spLocks noChangeArrowheads="1"/>
              </p:cNvSpPr>
              <p:nvPr/>
            </p:nvSpPr>
            <p:spPr bwMode="auto">
              <a:xfrm>
                <a:off x="1908" y="1160"/>
                <a:ext cx="426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Marketing</a:t>
                </a:r>
              </a:p>
            </p:txBody>
          </p:sp>
          <p:sp>
            <p:nvSpPr>
              <p:cNvPr id="41" name="AutoShape 64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</p:grpSp>
      <p:grpSp>
        <p:nvGrpSpPr>
          <p:cNvPr id="54" name="Group 122"/>
          <p:cNvGrpSpPr>
            <a:grpSpLocks/>
          </p:cNvGrpSpPr>
          <p:nvPr/>
        </p:nvGrpSpPr>
        <p:grpSpPr bwMode="auto">
          <a:xfrm>
            <a:off x="311150" y="5527278"/>
            <a:ext cx="11801404" cy="1463040"/>
            <a:chOff x="197" y="2252"/>
            <a:chExt cx="5227" cy="648"/>
          </a:xfrm>
        </p:grpSpPr>
        <p:sp>
          <p:nvSpPr>
            <p:cNvPr id="55" name="AutoShape 33"/>
            <p:cNvSpPr>
              <a:spLocks noChangeArrowheads="1"/>
            </p:cNvSpPr>
            <p:nvPr/>
          </p:nvSpPr>
          <p:spPr bwMode="auto">
            <a:xfrm>
              <a:off x="223" y="2252"/>
              <a:ext cx="819" cy="648"/>
            </a:xfrm>
            <a:prstGeom prst="roundRect">
              <a:avLst>
                <a:gd name="adj" fmla="val 16667"/>
              </a:avLst>
            </a:prstGeom>
            <a:solidFill>
              <a:srgbClr val="003366"/>
            </a:solidFill>
            <a:ln w="28575">
              <a:solidFill>
                <a:srgbClr val="00B2EF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endParaRPr lang="es-ES" altLang="en-US" sz="5120" b="1">
                <a:solidFill>
                  <a:srgbClr val="000000"/>
                </a:solidFill>
                <a:ea typeface="ヒラギノ角ゴ Pro W3" charset="-128"/>
              </a:endParaRPr>
            </a:p>
          </p:txBody>
        </p:sp>
        <p:sp>
          <p:nvSpPr>
            <p:cNvPr id="56" name="AutoShape 34"/>
            <p:cNvSpPr>
              <a:spLocks noChangeArrowheads="1"/>
            </p:cNvSpPr>
            <p:nvPr/>
          </p:nvSpPr>
          <p:spPr bwMode="auto">
            <a:xfrm>
              <a:off x="1037" y="2252"/>
              <a:ext cx="4387" cy="64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3366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endParaRPr lang="es-ES" altLang="en-US" sz="2844">
                <a:solidFill>
                  <a:srgbClr val="000000"/>
                </a:solidFill>
                <a:ea typeface="ヒラギノ角ゴ Pro W3" charset="-128"/>
              </a:endParaRPr>
            </a:p>
          </p:txBody>
        </p:sp>
        <p:sp>
          <p:nvSpPr>
            <p:cNvPr id="57" name="Text Box 35"/>
            <p:cNvSpPr txBox="1">
              <a:spLocks noChangeArrowheads="1"/>
            </p:cNvSpPr>
            <p:nvPr/>
          </p:nvSpPr>
          <p:spPr bwMode="auto">
            <a:xfrm>
              <a:off x="197" y="2608"/>
              <a:ext cx="763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>
                <a:lnSpc>
                  <a:spcPct val="90000"/>
                </a:lnSpc>
              </a:pPr>
              <a: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  <a:t>Platforma</a:t>
              </a:r>
              <a:b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</a:br>
              <a: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  <a:t>como Servicio</a:t>
              </a:r>
            </a:p>
          </p:txBody>
        </p:sp>
        <p:sp>
          <p:nvSpPr>
            <p:cNvPr id="58" name="Text Box 36"/>
            <p:cNvSpPr txBox="1">
              <a:spLocks noChangeArrowheads="1"/>
            </p:cNvSpPr>
            <p:nvPr/>
          </p:nvSpPr>
          <p:spPr bwMode="auto">
            <a:xfrm>
              <a:off x="1097" y="2275"/>
              <a:ext cx="4183" cy="15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r>
                <a:rPr lang="es-ES" altLang="en-US" sz="1707" b="1">
                  <a:solidFill>
                    <a:srgbClr val="003E68"/>
                  </a:solidFill>
                  <a:latin typeface="ITC Lubalin Graph Std Book"/>
                  <a:ea typeface="ヒラギノ角ゴ Pro W3" charset="-128"/>
                </a:rPr>
                <a:t>Plataforma de desarrollo de aplicaciones basada en componentes de servicio</a:t>
              </a:r>
            </a:p>
          </p:txBody>
        </p:sp>
        <p:pic>
          <p:nvPicPr>
            <p:cNvPr id="59" name="Picture 37" descr="cloud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1" y="2309"/>
              <a:ext cx="231" cy="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60" name="Group 65"/>
            <p:cNvGrpSpPr>
              <a:grpSpLocks/>
            </p:cNvGrpSpPr>
            <p:nvPr/>
          </p:nvGrpSpPr>
          <p:grpSpPr bwMode="auto">
            <a:xfrm>
              <a:off x="1114" y="2639"/>
              <a:ext cx="527" cy="217"/>
              <a:chOff x="1878" y="1098"/>
              <a:chExt cx="486" cy="183"/>
            </a:xfrm>
          </p:grpSpPr>
          <p:sp>
            <p:nvSpPr>
              <p:cNvPr id="80" name="Text Box 66"/>
              <p:cNvSpPr txBox="1">
                <a:spLocks noChangeArrowheads="1"/>
              </p:cNvSpPr>
              <p:nvPr/>
            </p:nvSpPr>
            <p:spPr bwMode="auto">
              <a:xfrm>
                <a:off x="1889" y="1155"/>
                <a:ext cx="462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Desarrollo</a:t>
                </a:r>
              </a:p>
            </p:txBody>
          </p:sp>
          <p:sp>
            <p:nvSpPr>
              <p:cNvPr id="81" name="AutoShape 67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61" name="Group 68"/>
            <p:cNvGrpSpPr>
              <a:grpSpLocks/>
            </p:cNvGrpSpPr>
            <p:nvPr/>
          </p:nvGrpSpPr>
          <p:grpSpPr bwMode="auto">
            <a:xfrm>
              <a:off x="1726" y="2639"/>
              <a:ext cx="527" cy="217"/>
              <a:chOff x="1878" y="1098"/>
              <a:chExt cx="486" cy="183"/>
            </a:xfrm>
          </p:grpSpPr>
          <p:sp>
            <p:nvSpPr>
              <p:cNvPr id="78" name="Text Box 69"/>
              <p:cNvSpPr txBox="1">
                <a:spLocks noChangeArrowheads="1"/>
              </p:cNvSpPr>
              <p:nvPr/>
            </p:nvSpPr>
            <p:spPr bwMode="auto">
              <a:xfrm>
                <a:off x="1908" y="1136"/>
                <a:ext cx="425" cy="1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>
                  <a:lnSpc>
                    <a:spcPct val="90000"/>
                  </a:lnSpc>
                </a:pPr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Big Data &amp; Analytics</a:t>
                </a:r>
              </a:p>
            </p:txBody>
          </p:sp>
          <p:sp>
            <p:nvSpPr>
              <p:cNvPr id="79" name="AutoShape 70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62" name="Group 71"/>
            <p:cNvGrpSpPr>
              <a:grpSpLocks/>
            </p:cNvGrpSpPr>
            <p:nvPr/>
          </p:nvGrpSpPr>
          <p:grpSpPr bwMode="auto">
            <a:xfrm>
              <a:off x="2338" y="2639"/>
              <a:ext cx="539" cy="217"/>
              <a:chOff x="2145" y="1899"/>
              <a:chExt cx="464" cy="183"/>
            </a:xfrm>
          </p:grpSpPr>
          <p:sp>
            <p:nvSpPr>
              <p:cNvPr id="76" name="Text Box 72"/>
              <p:cNvSpPr txBox="1">
                <a:spLocks noChangeArrowheads="1"/>
              </p:cNvSpPr>
              <p:nvPr/>
            </p:nvSpPr>
            <p:spPr bwMode="auto">
              <a:xfrm>
                <a:off x="2145" y="1961"/>
                <a:ext cx="464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Seguridad</a:t>
                </a:r>
              </a:p>
            </p:txBody>
          </p:sp>
          <p:sp>
            <p:nvSpPr>
              <p:cNvPr id="77" name="AutoShape 73"/>
              <p:cNvSpPr>
                <a:spLocks noChangeArrowheads="1"/>
              </p:cNvSpPr>
              <p:nvPr/>
            </p:nvSpPr>
            <p:spPr bwMode="auto">
              <a:xfrm>
                <a:off x="2151" y="1899"/>
                <a:ext cx="450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63" name="Group 74"/>
            <p:cNvGrpSpPr>
              <a:grpSpLocks/>
            </p:cNvGrpSpPr>
            <p:nvPr/>
          </p:nvGrpSpPr>
          <p:grpSpPr bwMode="auto">
            <a:xfrm>
              <a:off x="2962" y="2639"/>
              <a:ext cx="528" cy="217"/>
              <a:chOff x="1878" y="1098"/>
              <a:chExt cx="486" cy="183"/>
            </a:xfrm>
          </p:grpSpPr>
          <p:sp>
            <p:nvSpPr>
              <p:cNvPr id="74" name="Text Box 75"/>
              <p:cNvSpPr txBox="1">
                <a:spLocks noChangeArrowheads="1"/>
              </p:cNvSpPr>
              <p:nvPr/>
            </p:nvSpPr>
            <p:spPr bwMode="auto">
              <a:xfrm>
                <a:off x="1908" y="1159"/>
                <a:ext cx="429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Integración</a:t>
                </a:r>
              </a:p>
            </p:txBody>
          </p:sp>
          <p:sp>
            <p:nvSpPr>
              <p:cNvPr id="75" name="AutoShape 76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64" name="Group 77"/>
            <p:cNvGrpSpPr>
              <a:grpSpLocks/>
            </p:cNvGrpSpPr>
            <p:nvPr/>
          </p:nvGrpSpPr>
          <p:grpSpPr bwMode="auto">
            <a:xfrm>
              <a:off x="3575" y="2639"/>
              <a:ext cx="527" cy="217"/>
              <a:chOff x="1878" y="1098"/>
              <a:chExt cx="486" cy="183"/>
            </a:xfrm>
          </p:grpSpPr>
          <p:sp>
            <p:nvSpPr>
              <p:cNvPr id="72" name="Text Box 78"/>
              <p:cNvSpPr txBox="1">
                <a:spLocks noChangeArrowheads="1"/>
              </p:cNvSpPr>
              <p:nvPr/>
            </p:nvSpPr>
            <p:spPr bwMode="auto">
              <a:xfrm>
                <a:off x="1908" y="1160"/>
                <a:ext cx="425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Movilidad</a:t>
                </a:r>
              </a:p>
            </p:txBody>
          </p:sp>
          <p:sp>
            <p:nvSpPr>
              <p:cNvPr id="73" name="AutoShape 79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65" name="Group 80"/>
            <p:cNvGrpSpPr>
              <a:grpSpLocks/>
            </p:cNvGrpSpPr>
            <p:nvPr/>
          </p:nvGrpSpPr>
          <p:grpSpPr bwMode="auto">
            <a:xfrm>
              <a:off x="4187" y="2639"/>
              <a:ext cx="528" cy="217"/>
              <a:chOff x="1878" y="1098"/>
              <a:chExt cx="486" cy="183"/>
            </a:xfrm>
          </p:grpSpPr>
          <p:sp>
            <p:nvSpPr>
              <p:cNvPr id="70" name="Text Box 81"/>
              <p:cNvSpPr txBox="1">
                <a:spLocks noChangeArrowheads="1"/>
              </p:cNvSpPr>
              <p:nvPr/>
            </p:nvSpPr>
            <p:spPr bwMode="auto">
              <a:xfrm>
                <a:off x="1908" y="1160"/>
                <a:ext cx="429" cy="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Social</a:t>
                </a:r>
              </a:p>
            </p:txBody>
          </p:sp>
          <p:sp>
            <p:nvSpPr>
              <p:cNvPr id="71" name="AutoShape 82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66" name="Group 83"/>
            <p:cNvGrpSpPr>
              <a:grpSpLocks/>
            </p:cNvGrpSpPr>
            <p:nvPr/>
          </p:nvGrpSpPr>
          <p:grpSpPr bwMode="auto">
            <a:xfrm>
              <a:off x="4800" y="2639"/>
              <a:ext cx="528" cy="217"/>
              <a:chOff x="1878" y="1098"/>
              <a:chExt cx="486" cy="183"/>
            </a:xfrm>
          </p:grpSpPr>
          <p:sp>
            <p:nvSpPr>
              <p:cNvPr id="68" name="Text Box 84"/>
              <p:cNvSpPr txBox="1">
                <a:spLocks noChangeArrowheads="1"/>
              </p:cNvSpPr>
              <p:nvPr/>
            </p:nvSpPr>
            <p:spPr bwMode="auto">
              <a:xfrm>
                <a:off x="1908" y="1137"/>
                <a:ext cx="429" cy="1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>
                  <a:lnSpc>
                    <a:spcPct val="90000"/>
                  </a:lnSpc>
                </a:pPr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Traditional</a:t>
                </a:r>
              </a:p>
              <a:p>
                <a:pPr defTabSz="1300460" hangingPunct="1">
                  <a:lnSpc>
                    <a:spcPct val="90000"/>
                  </a:lnSpc>
                </a:pPr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Workloads</a:t>
                </a:r>
              </a:p>
            </p:txBody>
          </p:sp>
          <p:sp>
            <p:nvSpPr>
              <p:cNvPr id="69" name="AutoShape 85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sp>
          <p:nvSpPr>
            <p:cNvPr id="67" name="Text Box 86"/>
            <p:cNvSpPr txBox="1">
              <a:spLocks noChangeArrowheads="1"/>
            </p:cNvSpPr>
            <p:nvPr/>
          </p:nvSpPr>
          <p:spPr bwMode="auto">
            <a:xfrm>
              <a:off x="1097" y="2400"/>
              <a:ext cx="2482" cy="1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r>
                <a:rPr lang="es-ES" altLang="en-US" sz="1280">
                  <a:solidFill>
                    <a:srgbClr val="58595B"/>
                  </a:solidFill>
                  <a:ea typeface="ヒラギノ角ゴ Pro W3" charset="-128"/>
                </a:rPr>
                <a:t>Construida sobre estándares abiertos</a:t>
              </a:r>
            </a:p>
          </p:txBody>
        </p:sp>
      </p:grpSp>
      <p:grpSp>
        <p:nvGrpSpPr>
          <p:cNvPr id="82" name="Group 121"/>
          <p:cNvGrpSpPr>
            <a:grpSpLocks/>
          </p:cNvGrpSpPr>
          <p:nvPr/>
        </p:nvGrpSpPr>
        <p:grpSpPr bwMode="auto">
          <a:xfrm>
            <a:off x="315666" y="7378659"/>
            <a:ext cx="11796888" cy="1478846"/>
            <a:chOff x="199" y="3072"/>
            <a:chExt cx="5225" cy="655"/>
          </a:xfrm>
        </p:grpSpPr>
        <p:sp>
          <p:nvSpPr>
            <p:cNvPr id="83" name="AutoShape 38"/>
            <p:cNvSpPr>
              <a:spLocks noChangeArrowheads="1"/>
            </p:cNvSpPr>
            <p:nvPr/>
          </p:nvSpPr>
          <p:spPr bwMode="auto">
            <a:xfrm>
              <a:off x="223" y="3079"/>
              <a:ext cx="819" cy="648"/>
            </a:xfrm>
            <a:prstGeom prst="roundRect">
              <a:avLst>
                <a:gd name="adj" fmla="val 16667"/>
              </a:avLst>
            </a:prstGeom>
            <a:solidFill>
              <a:srgbClr val="003366"/>
            </a:solidFill>
            <a:ln w="28575">
              <a:solidFill>
                <a:srgbClr val="00B2EF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endParaRPr lang="es-ES" altLang="en-US" sz="5120" b="1">
                <a:solidFill>
                  <a:srgbClr val="000000"/>
                </a:solidFill>
                <a:ea typeface="ヒラギノ角ゴ Pro W3" charset="-128"/>
              </a:endParaRPr>
            </a:p>
          </p:txBody>
        </p:sp>
        <p:sp>
          <p:nvSpPr>
            <p:cNvPr id="84" name="AutoShape 39"/>
            <p:cNvSpPr>
              <a:spLocks noChangeArrowheads="1"/>
            </p:cNvSpPr>
            <p:nvPr/>
          </p:nvSpPr>
          <p:spPr bwMode="auto">
            <a:xfrm>
              <a:off x="1037" y="3079"/>
              <a:ext cx="4387" cy="64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3366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endParaRPr lang="es-ES" altLang="en-US" sz="2844">
                <a:solidFill>
                  <a:srgbClr val="000000"/>
                </a:solidFill>
                <a:ea typeface="ヒラギノ角ゴ Pro W3" charset="-128"/>
              </a:endParaRPr>
            </a:p>
          </p:txBody>
        </p:sp>
        <p:sp>
          <p:nvSpPr>
            <p:cNvPr id="85" name="Text Box 40"/>
            <p:cNvSpPr txBox="1">
              <a:spLocks noChangeArrowheads="1"/>
            </p:cNvSpPr>
            <p:nvPr/>
          </p:nvSpPr>
          <p:spPr bwMode="auto">
            <a:xfrm>
              <a:off x="199" y="3448"/>
              <a:ext cx="77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>
                <a:lnSpc>
                  <a:spcPct val="90000"/>
                </a:lnSpc>
              </a:pPr>
              <a: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  <a:t>Infrastructura</a:t>
              </a:r>
              <a:b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</a:br>
              <a:r>
                <a:rPr lang="es-ES" altLang="en-US" sz="1564" b="1">
                  <a:solidFill>
                    <a:srgbClr val="FFFFFF"/>
                  </a:solidFill>
                  <a:ea typeface="ヒラギノ角ゴ Pro W3" charset="-128"/>
                </a:rPr>
                <a:t>como Servicio</a:t>
              </a:r>
            </a:p>
          </p:txBody>
        </p:sp>
        <p:sp>
          <p:nvSpPr>
            <p:cNvPr id="86" name="Text Box 41"/>
            <p:cNvSpPr txBox="1">
              <a:spLocks noChangeArrowheads="1"/>
            </p:cNvSpPr>
            <p:nvPr/>
          </p:nvSpPr>
          <p:spPr bwMode="auto">
            <a:xfrm>
              <a:off x="1097" y="3072"/>
              <a:ext cx="2482" cy="15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r>
                <a:rPr lang="es-ES" altLang="en-US" sz="1707" b="1">
                  <a:solidFill>
                    <a:srgbClr val="003E68"/>
                  </a:solidFill>
                  <a:latin typeface="ITC Lubalin Graph Std Book"/>
                  <a:ea typeface="ヒラギノ角ゴ Pro W3" charset="-128"/>
                </a:rPr>
                <a:t>Virtualización y optimización de la infraestructura</a:t>
              </a:r>
            </a:p>
          </p:txBody>
        </p:sp>
        <p:pic>
          <p:nvPicPr>
            <p:cNvPr id="87" name="Picture 42" descr="cloud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1" y="3136"/>
              <a:ext cx="231" cy="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88" name="Group 87"/>
            <p:cNvGrpSpPr>
              <a:grpSpLocks/>
            </p:cNvGrpSpPr>
            <p:nvPr/>
          </p:nvGrpSpPr>
          <p:grpSpPr bwMode="auto">
            <a:xfrm>
              <a:off x="1114" y="3401"/>
              <a:ext cx="1017" cy="218"/>
              <a:chOff x="1878" y="1098"/>
              <a:chExt cx="486" cy="183"/>
            </a:xfrm>
          </p:grpSpPr>
          <p:sp>
            <p:nvSpPr>
              <p:cNvPr id="96" name="Text Box 88"/>
              <p:cNvSpPr txBox="1">
                <a:spLocks noChangeArrowheads="1"/>
              </p:cNvSpPr>
              <p:nvPr/>
            </p:nvSpPr>
            <p:spPr bwMode="auto">
              <a:xfrm>
                <a:off x="1908" y="1159"/>
                <a:ext cx="426" cy="7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Computación // Proceso</a:t>
                </a:r>
              </a:p>
            </p:txBody>
          </p:sp>
          <p:sp>
            <p:nvSpPr>
              <p:cNvPr id="97" name="AutoShape 89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89" name="Group 90"/>
            <p:cNvGrpSpPr>
              <a:grpSpLocks/>
            </p:cNvGrpSpPr>
            <p:nvPr/>
          </p:nvGrpSpPr>
          <p:grpSpPr bwMode="auto">
            <a:xfrm>
              <a:off x="2712" y="3401"/>
              <a:ext cx="1012" cy="218"/>
              <a:chOff x="1878" y="1098"/>
              <a:chExt cx="486" cy="183"/>
            </a:xfrm>
          </p:grpSpPr>
          <p:sp>
            <p:nvSpPr>
              <p:cNvPr id="94" name="Text Box 91"/>
              <p:cNvSpPr txBox="1">
                <a:spLocks noChangeArrowheads="1"/>
              </p:cNvSpPr>
              <p:nvPr/>
            </p:nvSpPr>
            <p:spPr bwMode="auto">
              <a:xfrm>
                <a:off x="1908" y="1159"/>
                <a:ext cx="426" cy="7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Almacenamiento</a:t>
                </a:r>
              </a:p>
            </p:txBody>
          </p:sp>
          <p:sp>
            <p:nvSpPr>
              <p:cNvPr id="95" name="AutoShape 92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grpSp>
          <p:nvGrpSpPr>
            <p:cNvPr id="90" name="Group 93"/>
            <p:cNvGrpSpPr>
              <a:grpSpLocks/>
            </p:cNvGrpSpPr>
            <p:nvPr/>
          </p:nvGrpSpPr>
          <p:grpSpPr bwMode="auto">
            <a:xfrm>
              <a:off x="4305" y="3401"/>
              <a:ext cx="1023" cy="218"/>
              <a:chOff x="1878" y="1098"/>
              <a:chExt cx="486" cy="183"/>
            </a:xfrm>
          </p:grpSpPr>
          <p:sp>
            <p:nvSpPr>
              <p:cNvPr id="92" name="Text Box 94"/>
              <p:cNvSpPr txBox="1">
                <a:spLocks noChangeArrowheads="1"/>
              </p:cNvSpPr>
              <p:nvPr/>
            </p:nvSpPr>
            <p:spPr bwMode="auto">
              <a:xfrm>
                <a:off x="1908" y="1159"/>
                <a:ext cx="426" cy="7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r>
                  <a:rPr lang="es-ES" altLang="en-US" sz="1280">
                    <a:solidFill>
                      <a:srgbClr val="58595B"/>
                    </a:solidFill>
                    <a:ea typeface="ヒラギノ角ゴ Pro W3" charset="-128"/>
                  </a:rPr>
                  <a:t>Networking</a:t>
                </a:r>
              </a:p>
            </p:txBody>
          </p:sp>
          <p:sp>
            <p:nvSpPr>
              <p:cNvPr id="93" name="AutoShape 95"/>
              <p:cNvSpPr>
                <a:spLocks noChangeArrowheads="1"/>
              </p:cNvSpPr>
              <p:nvPr/>
            </p:nvSpPr>
            <p:spPr bwMode="auto">
              <a:xfrm>
                <a:off x="1878" y="1098"/>
                <a:ext cx="486" cy="183"/>
              </a:xfrm>
              <a:prstGeom prst="roundRect">
                <a:avLst>
                  <a:gd name="adj" fmla="val 36065"/>
                </a:avLst>
              </a:prstGeom>
              <a:noFill/>
              <a:ln w="12700">
                <a:solidFill>
                  <a:srgbClr val="58595B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Gothic" panose="020B0609070205080204" pitchFamily="49" charset="-128"/>
                  </a:defRPr>
                </a:lvl9pPr>
              </a:lstStyle>
              <a:p>
                <a:pPr defTabSz="1300460" hangingPunct="1"/>
                <a:endParaRPr lang="es-ES" altLang="en-US" sz="2844">
                  <a:solidFill>
                    <a:srgbClr val="000000"/>
                  </a:solidFill>
                  <a:ea typeface="ヒラギノ角ゴ Pro W3" charset="-128"/>
                </a:endParaRPr>
              </a:p>
            </p:txBody>
          </p:sp>
        </p:grpSp>
        <p:sp>
          <p:nvSpPr>
            <p:cNvPr id="91" name="Text Box 96"/>
            <p:cNvSpPr txBox="1">
              <a:spLocks noChangeArrowheads="1"/>
            </p:cNvSpPr>
            <p:nvPr/>
          </p:nvSpPr>
          <p:spPr bwMode="auto">
            <a:xfrm>
              <a:off x="1097" y="3216"/>
              <a:ext cx="2482" cy="1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Gothic" panose="020B0609070205080204" pitchFamily="49" charset="-128"/>
                </a:defRPr>
              </a:lvl9pPr>
            </a:lstStyle>
            <a:p>
              <a:pPr defTabSz="1300460" hangingPunct="1"/>
              <a:r>
                <a:rPr lang="es-ES" altLang="en-US" sz="1280">
                  <a:solidFill>
                    <a:srgbClr val="58595B"/>
                  </a:solidFill>
                  <a:ea typeface="ヒラギノ角ゴ Pro W3" charset="-128"/>
                </a:rPr>
                <a:t>Construida sobre estándares abiertos</a:t>
              </a:r>
            </a:p>
          </p:txBody>
        </p:sp>
      </p:grpSp>
      <p:sp>
        <p:nvSpPr>
          <p:cNvPr id="98" name="Text Box 6"/>
          <p:cNvSpPr txBox="1">
            <a:spLocks noChangeArrowheads="1"/>
          </p:cNvSpPr>
          <p:nvPr/>
        </p:nvSpPr>
        <p:spPr bwMode="auto">
          <a:xfrm>
            <a:off x="4447693" y="9090052"/>
            <a:ext cx="4208203" cy="5300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9pPr>
          </a:lstStyle>
          <a:p>
            <a:pPr algn="r" defTabSz="1300460" hangingPunct="1"/>
            <a:r>
              <a:rPr lang="es-ES" altLang="en-US" sz="2844">
                <a:solidFill>
                  <a:srgbClr val="58595B"/>
                </a:solidFill>
                <a:ea typeface="ヒラギノ角ゴ Pro W3" charset="-128"/>
              </a:rPr>
              <a:t>Público. Privado. Híbrido</a:t>
            </a:r>
          </a:p>
        </p:txBody>
      </p:sp>
    </p:spTree>
    <p:extLst>
      <p:ext uri="{BB962C8B-B14F-4D97-AF65-F5344CB8AC3E}">
        <p14:creationId xmlns:p14="http://schemas.microsoft.com/office/powerpoint/2010/main" val="1274940695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ítulo 1"/>
          <p:cNvSpPr txBox="1">
            <a:spLocks/>
          </p:cNvSpPr>
          <p:nvPr/>
        </p:nvSpPr>
        <p:spPr>
          <a:xfrm>
            <a:off x="517030" y="1008288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dirty="0" smtClean="0">
                <a:solidFill>
                  <a:srgbClr val="0070C0"/>
                </a:solidFill>
              </a:rPr>
              <a:t>Nuevos Riesgos, el Cloud Amenaza Tormenta</a:t>
            </a:r>
            <a:endParaRPr lang="es-ES" sz="4551" dirty="0">
              <a:solidFill>
                <a:srgbClr val="0070C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55661" y="3768741"/>
            <a:ext cx="3251221" cy="1016007"/>
          </a:xfrm>
          <a:prstGeom prst="rect">
            <a:avLst/>
          </a:prstGeom>
          <a:solidFill>
            <a:srgbClr val="92D050"/>
          </a:solidFill>
          <a:scene3d>
            <a:camera prst="orthographicFront"/>
            <a:lightRig rig="threePt" dir="t"/>
          </a:scene3d>
          <a:sp3d prstMaterial="metal"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1300460" hangingPunct="1">
              <a:defRPr/>
            </a:pPr>
            <a:r>
              <a:rPr lang="es-ES" sz="2844" b="1" dirty="0">
                <a:solidFill>
                  <a:schemeClr val="bg1"/>
                </a:solidFill>
              </a:rPr>
              <a:t>Flexibilidad</a:t>
            </a:r>
            <a:endParaRPr lang="en-US" sz="2844" b="1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12761" y="7568612"/>
            <a:ext cx="3251223" cy="914408"/>
          </a:xfrm>
          <a:prstGeom prst="rect">
            <a:avLst/>
          </a:prstGeom>
          <a:solidFill>
            <a:srgbClr val="FF0000"/>
          </a:solidFill>
          <a:scene3d>
            <a:camera prst="orthographicFront"/>
            <a:lightRig rig="harsh" dir="t"/>
          </a:scene3d>
          <a:sp3d contourW="12700">
            <a:bevelT/>
            <a:contourClr>
              <a:srgbClr val="CC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9pPr>
          </a:lstStyle>
          <a:p>
            <a:pPr defTabSz="1300460" hangingPunct="1"/>
            <a:r>
              <a:rPr lang="es-ES" altLang="es-ES" sz="2844" b="1">
                <a:solidFill>
                  <a:schemeClr val="bg1"/>
                </a:solidFill>
                <a:latin typeface="Calibri" panose="020F0502020204030204" pitchFamily="34" charset="0"/>
              </a:rPr>
              <a:t>Ubicación</a:t>
            </a:r>
            <a:endParaRPr lang="en-US" altLang="es-ES" sz="2844" b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" name="Rectangle 6"/>
          <p:cNvSpPr/>
          <p:nvPr/>
        </p:nvSpPr>
        <p:spPr>
          <a:xfrm>
            <a:off x="8931730" y="3768751"/>
            <a:ext cx="3251223" cy="1016007"/>
          </a:xfrm>
          <a:prstGeom prst="rect">
            <a:avLst/>
          </a:prstGeom>
          <a:solidFill>
            <a:srgbClr val="92D050"/>
          </a:solidFill>
          <a:scene3d>
            <a:camera prst="orthographicFront"/>
            <a:lightRig rig="threePt" dir="t"/>
          </a:scene3d>
          <a:sp3d prstMaterial="metal"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9pPr>
          </a:lstStyle>
          <a:p>
            <a:pPr defTabSz="1300460" hangingPunct="1"/>
            <a:r>
              <a:rPr lang="es-ES" altLang="es-ES" sz="2844" b="1">
                <a:solidFill>
                  <a:schemeClr val="bg1"/>
                </a:solidFill>
                <a:latin typeface="Calibri" panose="020F0502020204030204" pitchFamily="34" charset="0"/>
              </a:rPr>
              <a:t>Elasticidad</a:t>
            </a:r>
            <a:endParaRPr lang="en-US" altLang="es-ES" sz="2844" b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ectangle 7"/>
          <p:cNvSpPr/>
          <p:nvPr/>
        </p:nvSpPr>
        <p:spPr>
          <a:xfrm>
            <a:off x="4919688" y="3768741"/>
            <a:ext cx="3251224" cy="1016007"/>
          </a:xfrm>
          <a:prstGeom prst="rect">
            <a:avLst/>
          </a:prstGeom>
          <a:solidFill>
            <a:srgbClr val="92D050"/>
          </a:solidFill>
          <a:scene3d>
            <a:camera prst="orthographicFront"/>
            <a:lightRig rig="threePt" dir="t"/>
          </a:scene3d>
          <a:sp3d prstMaterial="metal"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9pPr>
          </a:lstStyle>
          <a:p>
            <a:pPr defTabSz="1300460" hangingPunct="1"/>
            <a:r>
              <a:rPr lang="es-ES" altLang="es-ES" sz="2844" b="1">
                <a:solidFill>
                  <a:schemeClr val="bg1"/>
                </a:solidFill>
                <a:latin typeface="Calibri" panose="020F0502020204030204" pitchFamily="34" charset="0"/>
              </a:rPr>
              <a:t>Rapidez</a:t>
            </a:r>
            <a:endParaRPr lang="en-US" altLang="es-ES" sz="2844" b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Rectangle 9"/>
          <p:cNvSpPr/>
          <p:nvPr/>
        </p:nvSpPr>
        <p:spPr>
          <a:xfrm>
            <a:off x="4822602" y="7568612"/>
            <a:ext cx="3352823" cy="914408"/>
          </a:xfrm>
          <a:prstGeom prst="rect">
            <a:avLst/>
          </a:prstGeom>
          <a:solidFill>
            <a:srgbClr val="FF0000"/>
          </a:solidFill>
          <a:scene3d>
            <a:camera prst="orthographicFront"/>
            <a:lightRig rig="harsh" dir="t"/>
          </a:scene3d>
          <a:sp3d contourW="12700">
            <a:bevelT/>
            <a:contourClr>
              <a:srgbClr val="CC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9pPr>
          </a:lstStyle>
          <a:p>
            <a:pPr defTabSz="1300460" hangingPunct="1"/>
            <a:r>
              <a:rPr lang="es-ES" altLang="es-ES" sz="2844" b="1">
                <a:solidFill>
                  <a:schemeClr val="bg1"/>
                </a:solidFill>
                <a:latin typeface="Calibri" panose="020F0502020204030204" pitchFamily="34" charset="0"/>
              </a:rPr>
              <a:t>Protección datos</a:t>
            </a:r>
            <a:endParaRPr lang="en-US" altLang="es-ES" sz="2844" b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Rectangle 10"/>
          <p:cNvSpPr/>
          <p:nvPr/>
        </p:nvSpPr>
        <p:spPr>
          <a:xfrm>
            <a:off x="8988232" y="7568612"/>
            <a:ext cx="3251223" cy="914408"/>
          </a:xfrm>
          <a:prstGeom prst="rect">
            <a:avLst/>
          </a:prstGeom>
          <a:solidFill>
            <a:srgbClr val="FF0000"/>
          </a:solidFill>
          <a:scene3d>
            <a:camera prst="orthographicFront"/>
            <a:lightRig rig="harsh" dir="t"/>
          </a:scene3d>
          <a:sp3d contourW="12700">
            <a:bevelT/>
            <a:contourClr>
              <a:srgbClr val="CC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9pPr>
          </a:lstStyle>
          <a:p>
            <a:pPr defTabSz="1300460" hangingPunct="1"/>
            <a:r>
              <a:rPr lang="es-ES" altLang="es-ES" sz="2844" b="1">
                <a:solidFill>
                  <a:schemeClr val="bg1"/>
                </a:solidFill>
                <a:latin typeface="Calibri" panose="020F0502020204030204" pitchFamily="34" charset="0"/>
              </a:rPr>
              <a:t>Regulaciones</a:t>
            </a:r>
            <a:endParaRPr lang="en-US" altLang="es-ES" sz="2844" b="1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Rectangle 31"/>
          <p:cNvSpPr>
            <a:spLocks noChangeArrowheads="1"/>
          </p:cNvSpPr>
          <p:nvPr/>
        </p:nvSpPr>
        <p:spPr bwMode="auto">
          <a:xfrm>
            <a:off x="433493" y="6758059"/>
            <a:ext cx="12246187" cy="205909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>
            <a:prstShdw prst="shdw17" dist="17961" dir="27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s-ES" sz="5120"/>
          </a:p>
        </p:txBody>
      </p:sp>
      <p:sp>
        <p:nvSpPr>
          <p:cNvPr id="11" name="Rectangle 32"/>
          <p:cNvSpPr>
            <a:spLocks noChangeArrowheads="1"/>
          </p:cNvSpPr>
          <p:nvPr/>
        </p:nvSpPr>
        <p:spPr bwMode="auto">
          <a:xfrm>
            <a:off x="433493" y="3073365"/>
            <a:ext cx="12246187" cy="2275840"/>
          </a:xfrm>
          <a:prstGeom prst="rect">
            <a:avLst/>
          </a:prstGeom>
          <a:noFill/>
          <a:ln w="19050">
            <a:solidFill>
              <a:srgbClr val="99CC00"/>
            </a:solidFill>
            <a:miter lim="800000"/>
            <a:headEnd/>
            <a:tailEnd/>
          </a:ln>
          <a:effectLst>
            <a:prstShdw prst="shdw17" dist="17961" dir="27000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s-ES" sz="5120"/>
          </a:p>
        </p:txBody>
      </p:sp>
      <p:sp>
        <p:nvSpPr>
          <p:cNvPr id="12" name="AutoShape 35" descr="9k="/>
          <p:cNvSpPr>
            <a:spLocks noChangeAspect="1" noChangeArrowheads="1"/>
          </p:cNvSpPr>
          <p:nvPr/>
        </p:nvSpPr>
        <p:spPr bwMode="auto">
          <a:xfrm>
            <a:off x="6285654" y="5024086"/>
            <a:ext cx="433493" cy="43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s-ES" sz="5120"/>
          </a:p>
        </p:txBody>
      </p:sp>
      <p:sp>
        <p:nvSpPr>
          <p:cNvPr id="13" name="AutoShape 37" descr="9k="/>
          <p:cNvSpPr>
            <a:spLocks noChangeAspect="1" noChangeArrowheads="1"/>
          </p:cNvSpPr>
          <p:nvPr/>
        </p:nvSpPr>
        <p:spPr bwMode="auto">
          <a:xfrm>
            <a:off x="6285654" y="5024086"/>
            <a:ext cx="433493" cy="43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s-ES" sz="5120"/>
          </a:p>
        </p:txBody>
      </p:sp>
      <p:pic>
        <p:nvPicPr>
          <p:cNvPr id="14" name="Picture 39" descr="stop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60" y="5674326"/>
            <a:ext cx="1733973" cy="1733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1" descr="2000px-ok_x_nuvola_gree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107" y="1989632"/>
            <a:ext cx="1679787" cy="1679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205042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ángulo 25"/>
          <p:cNvSpPr/>
          <p:nvPr/>
        </p:nvSpPr>
        <p:spPr>
          <a:xfrm>
            <a:off x="4096075" y="2042638"/>
            <a:ext cx="8320513" cy="3131618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lIns="91433" tIns="45716" rIns="91433" bIns="45716">
            <a:spAutoFit/>
          </a:bodyPr>
          <a:lstStyle/>
          <a:p>
            <a:pPr marL="84131" indent="-84131">
              <a:lnSpc>
                <a:spcPct val="50000"/>
              </a:lnSpc>
              <a:spcAft>
                <a:spcPts val="300"/>
              </a:spcAft>
              <a:buFont typeface="Arial"/>
              <a:buChar char="•"/>
            </a:pPr>
            <a:endParaRPr lang="es-ES_tradnl" sz="900" b="1" dirty="0" err="1">
              <a:solidFill>
                <a:srgbClr val="FFFFFF"/>
              </a:solidFill>
              <a:cs typeface="Arial"/>
            </a:endParaRPr>
          </a:p>
          <a:p>
            <a:pPr marL="84131" indent="-84131">
              <a:spcAft>
                <a:spcPts val="300"/>
              </a:spcAft>
              <a:buFont typeface="Wingdings" pitchFamily="2" charset="2"/>
              <a:buChar char="ü"/>
            </a:pPr>
            <a:r>
              <a:rPr lang="es-ES_tradnl" sz="2400" b="1" dirty="0" smtClean="0">
                <a:solidFill>
                  <a:srgbClr val="0070C0"/>
                </a:solidFill>
                <a:cs typeface="Arial"/>
              </a:rPr>
              <a:t> </a:t>
            </a:r>
            <a:r>
              <a:rPr lang="es-ES_tradnl" sz="2400" b="1" strike="sngStrike" dirty="0" err="1" smtClean="0">
                <a:solidFill>
                  <a:srgbClr val="0070C0"/>
                </a:solidFill>
                <a:cs typeface="Arial"/>
              </a:rPr>
              <a:t>Multicanalidad</a:t>
            </a:r>
            <a:endParaRPr lang="es-ES_tradnl" sz="2400" b="1" strike="sngStrike" dirty="0" smtClean="0">
              <a:solidFill>
                <a:srgbClr val="0070C0"/>
              </a:solidFill>
              <a:cs typeface="Arial"/>
            </a:endParaRPr>
          </a:p>
          <a:p>
            <a:pPr>
              <a:spcAft>
                <a:spcPts val="300"/>
              </a:spcAft>
            </a:pPr>
            <a:r>
              <a:rPr lang="es-ES_tradnl" sz="2400" b="1" dirty="0">
                <a:solidFill>
                  <a:srgbClr val="0070C0"/>
                </a:solidFill>
                <a:cs typeface="Arial"/>
              </a:rPr>
              <a:t> </a:t>
            </a:r>
            <a:r>
              <a:rPr lang="es-ES_tradnl" sz="2400" b="1" dirty="0" smtClean="0">
                <a:solidFill>
                  <a:srgbClr val="0070C0"/>
                </a:solidFill>
                <a:cs typeface="Arial"/>
              </a:rPr>
              <a:t>   </a:t>
            </a:r>
            <a:r>
              <a:rPr lang="es-ES_tradnl" sz="2400" b="1" strike="sngStrike" dirty="0" err="1" smtClean="0">
                <a:solidFill>
                  <a:srgbClr val="0070C0"/>
                </a:solidFill>
                <a:cs typeface="Arial"/>
              </a:rPr>
              <a:t>Omnicanalidad</a:t>
            </a:r>
            <a:endParaRPr lang="es-ES_tradnl" sz="2400" b="1" strike="sngStrike" dirty="0" smtClean="0">
              <a:solidFill>
                <a:srgbClr val="0070C0"/>
              </a:solidFill>
              <a:cs typeface="Arial"/>
            </a:endParaRPr>
          </a:p>
          <a:p>
            <a:pPr>
              <a:spcAft>
                <a:spcPts val="300"/>
              </a:spcAft>
            </a:pPr>
            <a:r>
              <a:rPr lang="es-ES_tradnl" sz="2400" b="1" dirty="0" smtClean="0">
                <a:solidFill>
                  <a:srgbClr val="0070C0"/>
                </a:solidFill>
                <a:cs typeface="Arial"/>
              </a:rPr>
              <a:t>    </a:t>
            </a:r>
            <a:r>
              <a:rPr lang="es-ES_tradnl" sz="2400" b="1" dirty="0" err="1" smtClean="0">
                <a:solidFill>
                  <a:srgbClr val="0070C0"/>
                </a:solidFill>
                <a:cs typeface="Arial"/>
              </a:rPr>
              <a:t>Opticanalidad</a:t>
            </a:r>
            <a:endParaRPr lang="es-ES_tradnl" sz="2400" b="1" dirty="0" smtClean="0">
              <a:solidFill>
                <a:srgbClr val="0070C0"/>
              </a:solidFill>
              <a:cs typeface="Arial"/>
            </a:endParaRPr>
          </a:p>
          <a:p>
            <a:pPr>
              <a:lnSpc>
                <a:spcPct val="50000"/>
              </a:lnSpc>
              <a:spcAft>
                <a:spcPts val="300"/>
              </a:spcAft>
            </a:pPr>
            <a:endParaRPr lang="es-ES_tradnl" sz="900" b="1" dirty="0">
              <a:solidFill>
                <a:srgbClr val="0070C0"/>
              </a:solidFill>
              <a:cs typeface="Arial"/>
            </a:endParaRPr>
          </a:p>
          <a:p>
            <a:pPr marL="84131" indent="-84131">
              <a:spcAft>
                <a:spcPts val="300"/>
              </a:spcAft>
              <a:buFont typeface="Wingdings" pitchFamily="2" charset="2"/>
              <a:buChar char="ü"/>
            </a:pPr>
            <a:r>
              <a:rPr lang="es-ES_tradnl" sz="2400" b="1" dirty="0" smtClean="0">
                <a:solidFill>
                  <a:srgbClr val="0070C0"/>
                </a:solidFill>
                <a:cs typeface="Arial"/>
              </a:rPr>
              <a:t> Con </a:t>
            </a:r>
            <a:r>
              <a:rPr lang="es-ES_tradnl" sz="2400" b="1" dirty="0">
                <a:solidFill>
                  <a:srgbClr val="0070C0"/>
                </a:solidFill>
                <a:cs typeface="Arial"/>
              </a:rPr>
              <a:t>Servicios de Valor Añadido</a:t>
            </a:r>
          </a:p>
          <a:p>
            <a:pPr marL="84131" indent="-84131">
              <a:lnSpc>
                <a:spcPct val="50000"/>
              </a:lnSpc>
              <a:spcAft>
                <a:spcPts val="300"/>
              </a:spcAft>
              <a:buFont typeface="Wingdings" pitchFamily="2" charset="2"/>
              <a:buChar char="ü"/>
            </a:pPr>
            <a:endParaRPr lang="es-ES_tradnl" sz="900" b="1" dirty="0">
              <a:solidFill>
                <a:srgbClr val="0070C0"/>
              </a:solidFill>
              <a:cs typeface="Arial"/>
            </a:endParaRPr>
          </a:p>
          <a:p>
            <a:pPr marL="84131" indent="-84131">
              <a:spcAft>
                <a:spcPts val="300"/>
              </a:spcAft>
              <a:buFont typeface="Wingdings" pitchFamily="2" charset="2"/>
              <a:buChar char="ü"/>
            </a:pPr>
            <a:r>
              <a:rPr lang="es-ES_tradnl" sz="2400" b="1" dirty="0" smtClean="0">
                <a:solidFill>
                  <a:srgbClr val="0070C0"/>
                </a:solidFill>
                <a:cs typeface="Arial"/>
              </a:rPr>
              <a:t> Buscando </a:t>
            </a:r>
            <a:r>
              <a:rPr lang="es-ES_tradnl" sz="2400" b="1" dirty="0">
                <a:solidFill>
                  <a:srgbClr val="0070C0"/>
                </a:solidFill>
                <a:cs typeface="Arial"/>
              </a:rPr>
              <a:t>la Innovación.</a:t>
            </a:r>
          </a:p>
          <a:p>
            <a:pPr>
              <a:spcAft>
                <a:spcPts val="300"/>
              </a:spcAft>
            </a:pPr>
            <a:endParaRPr lang="es-ES_tradnl" sz="1050" b="1" dirty="0" smtClean="0">
              <a:solidFill>
                <a:srgbClr val="0070C0"/>
              </a:solidFill>
              <a:cs typeface="Arial"/>
            </a:endParaRPr>
          </a:p>
          <a:p>
            <a:pPr marL="84131" indent="-84131">
              <a:spcAft>
                <a:spcPts val="300"/>
              </a:spcAft>
              <a:buFont typeface="Wingdings" pitchFamily="2" charset="2"/>
              <a:buChar char="ü"/>
            </a:pPr>
            <a:r>
              <a:rPr lang="es-ES_tradnl" sz="2400" b="1" dirty="0" smtClean="0">
                <a:solidFill>
                  <a:srgbClr val="0070C0"/>
                </a:solidFill>
                <a:cs typeface="Arial"/>
              </a:rPr>
              <a:t> Uso del Big Data para aportar valor al Cliente</a:t>
            </a:r>
          </a:p>
          <a:p>
            <a:pPr marL="84131" indent="-84131">
              <a:lnSpc>
                <a:spcPct val="50000"/>
              </a:lnSpc>
              <a:spcAft>
                <a:spcPts val="300"/>
              </a:spcAft>
              <a:buFont typeface="Wingdings" pitchFamily="2" charset="2"/>
              <a:buChar char="ü"/>
            </a:pPr>
            <a:endParaRPr lang="es-ES_tradnl" sz="900" b="1" dirty="0">
              <a:solidFill>
                <a:srgbClr val="0070C0"/>
              </a:solidFill>
              <a:cs typeface="Arial"/>
            </a:endParaRPr>
          </a:p>
        </p:txBody>
      </p:sp>
      <p:sp>
        <p:nvSpPr>
          <p:cNvPr id="4" name="6 Pentágono"/>
          <p:cNvSpPr/>
          <p:nvPr/>
        </p:nvSpPr>
        <p:spPr bwMode="auto">
          <a:xfrm>
            <a:off x="1215754" y="2404817"/>
            <a:ext cx="2625799" cy="841541"/>
          </a:xfrm>
          <a:prstGeom prst="homePlate">
            <a:avLst/>
          </a:prstGeom>
          <a:solidFill>
            <a:srgbClr val="008FC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10800000" vert="horz" wrap="none" lIns="91433" tIns="45716" rIns="91433" bIns="45716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914330" eaLnBrk="0" hangingPunct="0">
              <a:spcBef>
                <a:spcPct val="50000"/>
              </a:spcBef>
            </a:pPr>
            <a:endParaRPr lang="es-ES" sz="2800" b="1" dirty="0">
              <a:ea typeface="ＭＳ Ｐゴシック" pitchFamily="48" charset="-128"/>
            </a:endParaRPr>
          </a:p>
        </p:txBody>
      </p:sp>
      <p:sp>
        <p:nvSpPr>
          <p:cNvPr id="5" name="1 Marcador de texto"/>
          <p:cNvSpPr txBox="1">
            <a:spLocks/>
          </p:cNvSpPr>
          <p:nvPr/>
        </p:nvSpPr>
        <p:spPr>
          <a:xfrm>
            <a:off x="1287765" y="2540286"/>
            <a:ext cx="2299267" cy="251944"/>
          </a:xfrm>
          <a:prstGeom prst="rect">
            <a:avLst/>
          </a:prstGeom>
        </p:spPr>
        <p:txBody>
          <a:bodyPr lIns="91433" tIns="45716" rIns="91433" bIns="45716"/>
          <a:lstStyle/>
          <a:p>
            <a:r>
              <a:rPr lang="es-ES" sz="2000" b="1" dirty="0">
                <a:solidFill>
                  <a:schemeClr val="bg1"/>
                </a:solidFill>
              </a:rPr>
              <a:t>Relación Digital con el Cliente</a:t>
            </a:r>
            <a:endParaRPr lang="es-ES" sz="2000" b="1" kern="0" dirty="0">
              <a:solidFill>
                <a:schemeClr val="bg1"/>
              </a:solidFill>
            </a:endParaRPr>
          </a:p>
        </p:txBody>
      </p:sp>
      <p:sp>
        <p:nvSpPr>
          <p:cNvPr id="6" name="Rectángulo 25"/>
          <p:cNvSpPr/>
          <p:nvPr/>
        </p:nvSpPr>
        <p:spPr>
          <a:xfrm>
            <a:off x="4096075" y="5719679"/>
            <a:ext cx="8320513" cy="350864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lIns="91433" tIns="45716" rIns="91433" bIns="45716">
            <a:spAutoFit/>
          </a:bodyPr>
          <a:lstStyle/>
          <a:p>
            <a:pPr marL="84131" indent="-84131">
              <a:lnSpc>
                <a:spcPct val="50000"/>
              </a:lnSpc>
              <a:spcAft>
                <a:spcPts val="300"/>
              </a:spcAft>
              <a:buFont typeface="Arial"/>
              <a:buChar char="•"/>
            </a:pPr>
            <a:endParaRPr lang="es-ES_tradnl" sz="900" b="1" dirty="0" err="1">
              <a:solidFill>
                <a:srgbClr val="FFFFFF"/>
              </a:solidFill>
              <a:cs typeface="Arial"/>
            </a:endParaRPr>
          </a:p>
          <a:p>
            <a:pPr marL="84131" indent="-84131">
              <a:spcAft>
                <a:spcPts val="300"/>
              </a:spcAft>
              <a:buFont typeface="Wingdings" pitchFamily="2" charset="2"/>
              <a:buChar char="ü"/>
            </a:pPr>
            <a:r>
              <a:rPr lang="es-ES_tradnl" sz="2400" b="1" dirty="0">
                <a:solidFill>
                  <a:srgbClr val="0070C0"/>
                </a:solidFill>
                <a:cs typeface="Arial"/>
              </a:rPr>
              <a:t> Operativa </a:t>
            </a:r>
            <a:r>
              <a:rPr lang="es-ES_tradnl" sz="2400" b="1" dirty="0" err="1">
                <a:solidFill>
                  <a:srgbClr val="0070C0"/>
                </a:solidFill>
                <a:cs typeface="Arial"/>
              </a:rPr>
              <a:t>Paperless</a:t>
            </a:r>
            <a:r>
              <a:rPr lang="es-ES_tradnl" sz="2400" b="1" dirty="0">
                <a:solidFill>
                  <a:srgbClr val="0070C0"/>
                </a:solidFill>
                <a:cs typeface="Arial"/>
              </a:rPr>
              <a:t> y Digitalizada</a:t>
            </a:r>
          </a:p>
          <a:p>
            <a:pPr marL="84131" indent="-84131">
              <a:spcAft>
                <a:spcPts val="300"/>
              </a:spcAft>
              <a:buFont typeface="Wingdings" pitchFamily="2" charset="2"/>
              <a:buChar char="ü"/>
            </a:pPr>
            <a:endParaRPr lang="es-ES_tradnl" sz="900" b="1" dirty="0">
              <a:solidFill>
                <a:srgbClr val="0070C0"/>
              </a:solidFill>
              <a:cs typeface="Arial"/>
            </a:endParaRPr>
          </a:p>
          <a:p>
            <a:pPr marL="84131" indent="-84131">
              <a:spcAft>
                <a:spcPts val="300"/>
              </a:spcAft>
              <a:buFont typeface="Wingdings" pitchFamily="2" charset="2"/>
              <a:buChar char="ü"/>
            </a:pPr>
            <a:r>
              <a:rPr lang="es-ES_tradnl" sz="2400" b="1" dirty="0">
                <a:solidFill>
                  <a:srgbClr val="0070C0"/>
                </a:solidFill>
                <a:cs typeface="Arial"/>
              </a:rPr>
              <a:t> Trazabilidad y Monitorización de los </a:t>
            </a:r>
            <a:r>
              <a:rPr lang="es-ES_tradnl" sz="2400" b="1" dirty="0" smtClean="0">
                <a:solidFill>
                  <a:srgbClr val="0070C0"/>
                </a:solidFill>
                <a:cs typeface="Arial"/>
              </a:rPr>
              <a:t>Procesos</a:t>
            </a:r>
          </a:p>
          <a:p>
            <a:pPr marL="541331" lvl="1" indent="-84131">
              <a:spcAft>
                <a:spcPts val="300"/>
              </a:spcAft>
              <a:buFont typeface="Wingdings" pitchFamily="2" charset="2"/>
              <a:buChar char="ü"/>
            </a:pPr>
            <a:r>
              <a:rPr lang="es-ES_tradnl" sz="2400" b="1" dirty="0" smtClean="0">
                <a:solidFill>
                  <a:srgbClr val="0070C0"/>
                </a:solidFill>
                <a:cs typeface="Arial"/>
              </a:rPr>
              <a:t> Todos los procesos tienen que ser soportados por sistemas</a:t>
            </a:r>
            <a:endParaRPr lang="es-ES_tradnl" sz="2400" b="1" dirty="0">
              <a:solidFill>
                <a:srgbClr val="0070C0"/>
              </a:solidFill>
              <a:cs typeface="Arial"/>
            </a:endParaRPr>
          </a:p>
          <a:p>
            <a:pPr>
              <a:spcAft>
                <a:spcPts val="300"/>
              </a:spcAft>
            </a:pPr>
            <a:endParaRPr lang="es-ES_tradnl" sz="900" b="1" dirty="0">
              <a:solidFill>
                <a:srgbClr val="0070C0"/>
              </a:solidFill>
              <a:cs typeface="Arial"/>
            </a:endParaRPr>
          </a:p>
          <a:p>
            <a:pPr marL="84131" indent="-84131">
              <a:spcAft>
                <a:spcPts val="300"/>
              </a:spcAft>
              <a:buFont typeface="Wingdings" pitchFamily="2" charset="2"/>
              <a:buChar char="ü"/>
            </a:pPr>
            <a:r>
              <a:rPr lang="es-ES_tradnl" sz="2400" b="1" dirty="0">
                <a:solidFill>
                  <a:srgbClr val="0070C0"/>
                </a:solidFill>
                <a:cs typeface="Arial"/>
              </a:rPr>
              <a:t> </a:t>
            </a:r>
            <a:r>
              <a:rPr lang="es-ES_tradnl" sz="2400" b="1" dirty="0" err="1">
                <a:solidFill>
                  <a:srgbClr val="0070C0"/>
                </a:solidFill>
                <a:cs typeface="Arial"/>
              </a:rPr>
              <a:t>Eficientar</a:t>
            </a:r>
            <a:r>
              <a:rPr lang="es-ES_tradnl" sz="2400" b="1" dirty="0">
                <a:solidFill>
                  <a:srgbClr val="0070C0"/>
                </a:solidFill>
                <a:cs typeface="Arial"/>
              </a:rPr>
              <a:t> </a:t>
            </a:r>
            <a:r>
              <a:rPr lang="es-ES_tradnl" sz="2400" b="1" dirty="0" smtClean="0">
                <a:solidFill>
                  <a:srgbClr val="0070C0"/>
                </a:solidFill>
                <a:cs typeface="Arial"/>
              </a:rPr>
              <a:t>– Rediseñar los Procesos</a:t>
            </a:r>
          </a:p>
          <a:p>
            <a:pPr marL="84131" indent="-84131">
              <a:spcAft>
                <a:spcPts val="300"/>
              </a:spcAft>
              <a:buFont typeface="Wingdings" pitchFamily="2" charset="2"/>
              <a:buChar char="ü"/>
            </a:pPr>
            <a:endParaRPr lang="es-ES_tradnl" sz="2400" b="1" dirty="0">
              <a:solidFill>
                <a:srgbClr val="0070C0"/>
              </a:solidFill>
              <a:cs typeface="Arial"/>
            </a:endParaRPr>
          </a:p>
          <a:p>
            <a:pPr marL="84131" indent="-84131">
              <a:spcAft>
                <a:spcPts val="300"/>
              </a:spcAft>
              <a:buFont typeface="Wingdings" pitchFamily="2" charset="2"/>
              <a:buChar char="ü"/>
            </a:pPr>
            <a:r>
              <a:rPr lang="es-ES_tradnl" sz="2400" b="1" dirty="0" smtClean="0">
                <a:solidFill>
                  <a:srgbClr val="0070C0"/>
                </a:solidFill>
                <a:cs typeface="Arial"/>
              </a:rPr>
              <a:t> </a:t>
            </a:r>
            <a:r>
              <a:rPr lang="es-ES_tradnl" sz="2400" b="1" dirty="0">
                <a:solidFill>
                  <a:srgbClr val="0070C0"/>
                </a:solidFill>
                <a:cs typeface="Arial"/>
              </a:rPr>
              <a:t>Uso del Big Data para aportar valor </a:t>
            </a:r>
            <a:r>
              <a:rPr lang="es-ES_tradnl" sz="2400" b="1" dirty="0" smtClean="0">
                <a:solidFill>
                  <a:srgbClr val="0070C0"/>
                </a:solidFill>
                <a:cs typeface="Arial"/>
              </a:rPr>
              <a:t>a la compañía</a:t>
            </a:r>
            <a:endParaRPr lang="es-ES_tradnl" sz="2400" b="1" dirty="0">
              <a:solidFill>
                <a:srgbClr val="0070C0"/>
              </a:solidFill>
              <a:cs typeface="Arial"/>
            </a:endParaRPr>
          </a:p>
          <a:p>
            <a:pPr marL="84131" indent="-84131">
              <a:spcAft>
                <a:spcPts val="300"/>
              </a:spcAft>
              <a:buFont typeface="Wingdings" pitchFamily="2" charset="2"/>
              <a:buChar char="ü"/>
            </a:pPr>
            <a:endParaRPr lang="es-ES_tradnl" sz="900" b="1" dirty="0">
              <a:solidFill>
                <a:srgbClr val="0070C0"/>
              </a:solidFill>
              <a:cs typeface="Arial"/>
            </a:endParaRPr>
          </a:p>
        </p:txBody>
      </p:sp>
      <p:sp>
        <p:nvSpPr>
          <p:cNvPr id="7" name="47 Pentágono"/>
          <p:cNvSpPr/>
          <p:nvPr/>
        </p:nvSpPr>
        <p:spPr bwMode="auto">
          <a:xfrm>
            <a:off x="1215755" y="5817196"/>
            <a:ext cx="2664296" cy="668833"/>
          </a:xfrm>
          <a:prstGeom prst="homePlate">
            <a:avLst/>
          </a:prstGeom>
          <a:solidFill>
            <a:srgbClr val="008FC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10800000" vert="horz" wrap="none" lIns="91433" tIns="45716" rIns="91433" bIns="45716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914330" eaLnBrk="0" hangingPunct="0">
              <a:spcBef>
                <a:spcPct val="50000"/>
              </a:spcBef>
            </a:pPr>
            <a:endParaRPr lang="es-ES" sz="4800" b="1" dirty="0">
              <a:ea typeface="ＭＳ Ｐゴシック" pitchFamily="48" charset="-128"/>
            </a:endParaRPr>
          </a:p>
        </p:txBody>
      </p:sp>
      <p:sp>
        <p:nvSpPr>
          <p:cNvPr id="8" name="1 Marcador de texto"/>
          <p:cNvSpPr txBox="1">
            <a:spLocks/>
          </p:cNvSpPr>
          <p:nvPr/>
        </p:nvSpPr>
        <p:spPr>
          <a:xfrm>
            <a:off x="1287765" y="5844373"/>
            <a:ext cx="2299267" cy="251944"/>
          </a:xfrm>
          <a:prstGeom prst="rect">
            <a:avLst/>
          </a:prstGeom>
        </p:spPr>
        <p:txBody>
          <a:bodyPr lIns="91433" tIns="45716" rIns="91433" bIns="45716"/>
          <a:lstStyle/>
          <a:p>
            <a:r>
              <a:rPr lang="es-ES" sz="2000" b="1" dirty="0">
                <a:solidFill>
                  <a:schemeClr val="bg1"/>
                </a:solidFill>
              </a:rPr>
              <a:t>Digitalización de la Compañía</a:t>
            </a:r>
            <a:endParaRPr lang="es-ES" sz="11500" b="1" kern="0" dirty="0">
              <a:solidFill>
                <a:schemeClr val="bg1"/>
              </a:solidFill>
            </a:endParaRPr>
          </a:p>
        </p:txBody>
      </p:sp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172" y="6827296"/>
            <a:ext cx="1694879" cy="11811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7" descr="Fotograf&amp;#237;a de stock: Baby with tablet computer"/>
          <p:cNvPicPr>
            <a:picLocks noChangeAspect="1" noChangeArrowheads="1"/>
          </p:cNvPicPr>
          <p:nvPr/>
        </p:nvPicPr>
        <p:blipFill>
          <a:blip r:embed="rId4" cstate="print"/>
          <a:srcRect r="30107"/>
          <a:stretch>
            <a:fillRect/>
          </a:stretch>
        </p:blipFill>
        <p:spPr bwMode="auto">
          <a:xfrm>
            <a:off x="2355406" y="3250158"/>
            <a:ext cx="1524645" cy="1457136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Shape 316"/>
          <p:cNvSpPr/>
          <p:nvPr/>
        </p:nvSpPr>
        <p:spPr>
          <a:xfrm>
            <a:off x="311150" y="1159287"/>
            <a:ext cx="8566448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s-ES" dirty="0" smtClean="0"/>
              <a:t>Digitalización en una página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7095045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895" y="1883865"/>
            <a:ext cx="11665499" cy="7777000"/>
          </a:xfrm>
          <a:prstGeom prst="rect">
            <a:avLst/>
          </a:prstGeom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519994" y="1174345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dirty="0" smtClean="0">
                <a:solidFill>
                  <a:srgbClr val="0070C0"/>
                </a:solidFill>
              </a:rPr>
              <a:t>Mejor ser “Digital </a:t>
            </a:r>
            <a:r>
              <a:rPr lang="es-ES" sz="4551" dirty="0" err="1" smtClean="0">
                <a:solidFill>
                  <a:srgbClr val="0070C0"/>
                </a:solidFill>
              </a:rPr>
              <a:t>Disruptors</a:t>
            </a:r>
            <a:r>
              <a:rPr lang="es-ES" sz="4551" dirty="0" smtClean="0">
                <a:solidFill>
                  <a:srgbClr val="0070C0"/>
                </a:solidFill>
              </a:rPr>
              <a:t>” que ser “</a:t>
            </a:r>
            <a:r>
              <a:rPr lang="es-ES" sz="4551" dirty="0" err="1" smtClean="0">
                <a:solidFill>
                  <a:srgbClr val="0070C0"/>
                </a:solidFill>
              </a:rPr>
              <a:t>Digitally</a:t>
            </a:r>
            <a:r>
              <a:rPr lang="es-ES" sz="4551" dirty="0" smtClean="0">
                <a:solidFill>
                  <a:srgbClr val="0070C0"/>
                </a:solidFill>
              </a:rPr>
              <a:t> </a:t>
            </a:r>
            <a:r>
              <a:rPr lang="es-ES" sz="4551" dirty="0" err="1" smtClean="0">
                <a:solidFill>
                  <a:srgbClr val="0070C0"/>
                </a:solidFill>
              </a:rPr>
              <a:t>Disrupted</a:t>
            </a:r>
            <a:r>
              <a:rPr lang="es-ES" sz="4551" dirty="0" smtClean="0">
                <a:solidFill>
                  <a:srgbClr val="0070C0"/>
                </a:solidFill>
              </a:rPr>
              <a:t>”</a:t>
            </a:r>
            <a:endParaRPr lang="es-ES" sz="4551" dirty="0">
              <a:solidFill>
                <a:srgbClr val="0070C0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06" y="2817482"/>
            <a:ext cx="3928533" cy="204554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48" y="6124026"/>
            <a:ext cx="4050453" cy="227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70914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2900" y="9396166"/>
            <a:ext cx="12319000" cy="35812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868" y="2021963"/>
            <a:ext cx="4596523" cy="7227149"/>
          </a:xfrm>
          <a:prstGeom prst="rect">
            <a:avLst/>
          </a:prstGeom>
        </p:spPr>
      </p:pic>
      <p:sp>
        <p:nvSpPr>
          <p:cNvPr id="16" name="Shape 121"/>
          <p:cNvSpPr/>
          <p:nvPr/>
        </p:nvSpPr>
        <p:spPr>
          <a:xfrm>
            <a:off x="1179975" y="1220233"/>
            <a:ext cx="5581656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s-ES" dirty="0" smtClean="0"/>
              <a:t>Cree en ti mismo...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9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2900" y="9396166"/>
            <a:ext cx="12319000" cy="35812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Shape 340"/>
          <p:cNvSpPr/>
          <p:nvPr/>
        </p:nvSpPr>
        <p:spPr>
          <a:xfrm>
            <a:off x="311150" y="1453599"/>
            <a:ext cx="3704333" cy="1410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Leading the</a:t>
            </a:r>
          </a:p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change</a:t>
            </a:r>
          </a:p>
        </p:txBody>
      </p:sp>
      <p:sp>
        <p:nvSpPr>
          <p:cNvPr id="342" name="Shape 342"/>
          <p:cNvSpPr/>
          <p:nvPr/>
        </p:nvSpPr>
        <p:spPr>
          <a:xfrm>
            <a:off x="8757170" y="976143"/>
            <a:ext cx="3904730" cy="19823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 algn="l" defTabSz="1560575">
              <a:lnSpc>
                <a:spcPct val="70000"/>
              </a:lnSpc>
              <a:defRPr sz="5400" b="1" spc="-107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Open platform architecture</a:t>
            </a:r>
          </a:p>
        </p:txBody>
      </p:sp>
      <p:grpSp>
        <p:nvGrpSpPr>
          <p:cNvPr id="17" name="Grupo 16"/>
          <p:cNvGrpSpPr/>
          <p:nvPr/>
        </p:nvGrpSpPr>
        <p:grpSpPr>
          <a:xfrm>
            <a:off x="3548910" y="2864401"/>
            <a:ext cx="7260261" cy="6437637"/>
            <a:chOff x="6022602" y="3653895"/>
            <a:chExt cx="6246755" cy="5177797"/>
          </a:xfrm>
        </p:grpSpPr>
        <p:sp>
          <p:nvSpPr>
            <p:cNvPr id="18" name="Shape 372"/>
            <p:cNvSpPr/>
            <p:nvPr/>
          </p:nvSpPr>
          <p:spPr>
            <a:xfrm>
              <a:off x="6022602" y="3653895"/>
              <a:ext cx="6246755" cy="5177797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Shape 373"/>
            <p:cNvSpPr/>
            <p:nvPr/>
          </p:nvSpPr>
          <p:spPr>
            <a:xfrm>
              <a:off x="7919975" y="7201344"/>
              <a:ext cx="1082031" cy="1082032"/>
            </a:xfrm>
            <a:prstGeom prst="ellipse">
              <a:avLst/>
            </a:prstGeom>
            <a:solidFill>
              <a:srgbClr val="FEC628"/>
            </a:solidFill>
            <a:ln w="12700">
              <a:miter lim="400000"/>
            </a:ln>
          </p:spPr>
          <p:txBody>
            <a:bodyPr lIns="45719" rIns="45719" anchor="ctr"/>
            <a:lstStyle/>
            <a:p>
              <a:pPr defTabSz="610953">
                <a:lnSpc>
                  <a:spcPct val="90000"/>
                </a:lnSpc>
                <a:defRPr sz="1800">
                  <a:solidFill>
                    <a:srgbClr val="464646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0" name="Shape 374"/>
            <p:cNvSpPr/>
            <p:nvPr/>
          </p:nvSpPr>
          <p:spPr>
            <a:xfrm>
              <a:off x="7942246" y="7459109"/>
              <a:ext cx="1037489" cy="56650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Brand</a:t>
              </a:r>
            </a:p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Expansion</a:t>
              </a:r>
            </a:p>
          </p:txBody>
        </p:sp>
        <p:sp>
          <p:nvSpPr>
            <p:cNvPr id="21" name="Shape 375"/>
            <p:cNvSpPr/>
            <p:nvPr/>
          </p:nvSpPr>
          <p:spPr>
            <a:xfrm>
              <a:off x="10249433" y="7201344"/>
              <a:ext cx="1082031" cy="1082032"/>
            </a:xfrm>
            <a:prstGeom prst="ellipse">
              <a:avLst/>
            </a:prstGeom>
            <a:solidFill>
              <a:srgbClr val="FEC628"/>
            </a:solidFill>
            <a:ln w="12700">
              <a:miter lim="400000"/>
            </a:ln>
          </p:spPr>
          <p:txBody>
            <a:bodyPr lIns="45719" rIns="45719" anchor="ctr"/>
            <a:lstStyle/>
            <a:p>
              <a:pPr defTabSz="610953">
                <a:lnSpc>
                  <a:spcPct val="90000"/>
                </a:lnSpc>
                <a:defRPr sz="1800">
                  <a:solidFill>
                    <a:srgbClr val="464646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2" name="Shape 376"/>
            <p:cNvSpPr/>
            <p:nvPr/>
          </p:nvSpPr>
          <p:spPr>
            <a:xfrm>
              <a:off x="10271704" y="7509767"/>
              <a:ext cx="1037489" cy="46518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Innovation</a:t>
              </a:r>
            </a:p>
          </p:txBody>
        </p:sp>
        <p:sp>
          <p:nvSpPr>
            <p:cNvPr id="23" name="Shape 377"/>
            <p:cNvSpPr/>
            <p:nvPr/>
          </p:nvSpPr>
          <p:spPr>
            <a:xfrm>
              <a:off x="6755245" y="7201344"/>
              <a:ext cx="1082032" cy="1082032"/>
            </a:xfrm>
            <a:prstGeom prst="ellipse">
              <a:avLst/>
            </a:prstGeom>
            <a:solidFill>
              <a:srgbClr val="FEC628"/>
            </a:solidFill>
            <a:ln w="12700">
              <a:miter lim="400000"/>
            </a:ln>
          </p:spPr>
          <p:txBody>
            <a:bodyPr lIns="45719" rIns="45719" anchor="ctr"/>
            <a:lstStyle/>
            <a:p>
              <a:pPr defTabSz="610953">
                <a:lnSpc>
                  <a:spcPct val="90000"/>
                </a:lnSpc>
                <a:defRPr sz="1800">
                  <a:solidFill>
                    <a:srgbClr val="464646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4" name="Shape 378"/>
            <p:cNvSpPr/>
            <p:nvPr/>
          </p:nvSpPr>
          <p:spPr>
            <a:xfrm>
              <a:off x="6777516" y="7509767"/>
              <a:ext cx="1037489" cy="46518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Revenue</a:t>
              </a:r>
            </a:p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Growth</a:t>
              </a:r>
            </a:p>
          </p:txBody>
        </p:sp>
        <p:sp>
          <p:nvSpPr>
            <p:cNvPr id="25" name="Shape 379"/>
            <p:cNvSpPr/>
            <p:nvPr/>
          </p:nvSpPr>
          <p:spPr>
            <a:xfrm>
              <a:off x="9084703" y="7201344"/>
              <a:ext cx="1082031" cy="1082032"/>
            </a:xfrm>
            <a:prstGeom prst="ellipse">
              <a:avLst/>
            </a:prstGeom>
            <a:solidFill>
              <a:srgbClr val="FEC628"/>
            </a:solidFill>
            <a:ln w="12700">
              <a:miter lim="400000"/>
            </a:ln>
          </p:spPr>
          <p:txBody>
            <a:bodyPr lIns="45719" rIns="45719" anchor="ctr"/>
            <a:lstStyle/>
            <a:p>
              <a:pPr defTabSz="610953">
                <a:lnSpc>
                  <a:spcPct val="90000"/>
                </a:lnSpc>
                <a:defRPr sz="1800">
                  <a:solidFill>
                    <a:srgbClr val="464646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6" name="Shape 380"/>
            <p:cNvSpPr/>
            <p:nvPr/>
          </p:nvSpPr>
          <p:spPr>
            <a:xfrm>
              <a:off x="9106974" y="7459109"/>
              <a:ext cx="1037489" cy="56650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New</a:t>
              </a:r>
            </a:p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Channels</a:t>
              </a:r>
            </a:p>
          </p:txBody>
        </p:sp>
        <p:sp>
          <p:nvSpPr>
            <p:cNvPr id="27" name="Shape 381"/>
            <p:cNvSpPr/>
            <p:nvPr/>
          </p:nvSpPr>
          <p:spPr>
            <a:xfrm>
              <a:off x="8394855" y="5459642"/>
              <a:ext cx="1297001" cy="1297001"/>
            </a:xfrm>
            <a:prstGeom prst="ellipse">
              <a:avLst/>
            </a:prstGeom>
            <a:solidFill>
              <a:srgbClr val="FEC628"/>
            </a:solidFill>
            <a:ln w="12700">
              <a:miter lim="400000"/>
            </a:ln>
          </p:spPr>
          <p:txBody>
            <a:bodyPr lIns="45719" rIns="45719" anchor="ctr"/>
            <a:lstStyle/>
            <a:p>
              <a:pPr defTabSz="610953">
                <a:lnSpc>
                  <a:spcPct val="90000"/>
                </a:lnSpc>
                <a:defRPr sz="1800">
                  <a:solidFill>
                    <a:srgbClr val="464646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8" name="Shape 382"/>
            <p:cNvSpPr/>
            <p:nvPr/>
          </p:nvSpPr>
          <p:spPr>
            <a:xfrm>
              <a:off x="8599020" y="5717806"/>
              <a:ext cx="888670" cy="7806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>
                <a:defRPr sz="23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Open</a:t>
              </a:r>
            </a:p>
            <a:p>
              <a:pPr>
                <a:defRPr sz="23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APIs</a:t>
              </a:r>
            </a:p>
          </p:txBody>
        </p:sp>
        <p:sp>
          <p:nvSpPr>
            <p:cNvPr id="29" name="Shape 383"/>
            <p:cNvSpPr/>
            <p:nvPr/>
          </p:nvSpPr>
          <p:spPr>
            <a:xfrm>
              <a:off x="6754755" y="4206622"/>
              <a:ext cx="1409350" cy="808318"/>
            </a:xfrm>
            <a:prstGeom prst="rect">
              <a:avLst/>
            </a:prstGeom>
            <a:solidFill>
              <a:srgbClr val="FEC62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4399D5"/>
                  </a:solidFill>
                </a:defRPr>
              </a:pPr>
              <a:endParaRPr/>
            </a:p>
          </p:txBody>
        </p:sp>
        <p:sp>
          <p:nvSpPr>
            <p:cNvPr id="30" name="Shape 384"/>
            <p:cNvSpPr/>
            <p:nvPr/>
          </p:nvSpPr>
          <p:spPr>
            <a:xfrm>
              <a:off x="6839127" y="4206622"/>
              <a:ext cx="1240607" cy="80831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rPr dirty="0"/>
                <a:t>Internet</a:t>
              </a:r>
            </a:p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rPr dirty="0"/>
                <a:t>Business</a:t>
              </a:r>
            </a:p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rPr dirty="0"/>
                <a:t>Models</a:t>
              </a:r>
            </a:p>
          </p:txBody>
        </p:sp>
        <p:sp>
          <p:nvSpPr>
            <p:cNvPr id="31" name="Shape 385"/>
            <p:cNvSpPr/>
            <p:nvPr/>
          </p:nvSpPr>
          <p:spPr>
            <a:xfrm>
              <a:off x="8338680" y="4206622"/>
              <a:ext cx="1409350" cy="808318"/>
            </a:xfrm>
            <a:prstGeom prst="rect">
              <a:avLst/>
            </a:prstGeom>
            <a:solidFill>
              <a:srgbClr val="FEC62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4399D5"/>
                  </a:solidFill>
                </a:defRPr>
              </a:pPr>
              <a:endParaRPr/>
            </a:p>
          </p:txBody>
        </p:sp>
        <p:sp>
          <p:nvSpPr>
            <p:cNvPr id="32" name="Shape 386"/>
            <p:cNvSpPr/>
            <p:nvPr/>
          </p:nvSpPr>
          <p:spPr>
            <a:xfrm>
              <a:off x="8423051" y="4206622"/>
              <a:ext cx="1240607" cy="80831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Mobile</a:t>
              </a:r>
            </a:p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Device</a:t>
              </a:r>
            </a:p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Explosion</a:t>
              </a:r>
            </a:p>
          </p:txBody>
        </p:sp>
        <p:sp>
          <p:nvSpPr>
            <p:cNvPr id="33" name="Shape 387"/>
            <p:cNvSpPr/>
            <p:nvPr/>
          </p:nvSpPr>
          <p:spPr>
            <a:xfrm>
              <a:off x="9922605" y="4206622"/>
              <a:ext cx="1409350" cy="808318"/>
            </a:xfrm>
            <a:prstGeom prst="rect">
              <a:avLst/>
            </a:prstGeom>
            <a:solidFill>
              <a:srgbClr val="FEC62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4399D5"/>
                  </a:solidFill>
                </a:defRPr>
              </a:pPr>
              <a:endParaRPr/>
            </a:p>
          </p:txBody>
        </p:sp>
        <p:sp>
          <p:nvSpPr>
            <p:cNvPr id="34" name="Shape 388"/>
            <p:cNvSpPr/>
            <p:nvPr/>
          </p:nvSpPr>
          <p:spPr>
            <a:xfrm>
              <a:off x="10006976" y="4202212"/>
              <a:ext cx="1240607" cy="81713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Service</a:t>
              </a:r>
            </a:p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Oriented</a:t>
              </a:r>
            </a:p>
            <a:p>
              <a:pPr>
                <a:defRPr sz="14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Agility</a:t>
              </a:r>
            </a:p>
          </p:txBody>
        </p:sp>
        <p:sp>
          <p:nvSpPr>
            <p:cNvPr id="35" name="Shape 389"/>
            <p:cNvSpPr/>
            <p:nvPr/>
          </p:nvSpPr>
          <p:spPr>
            <a:xfrm rot="16200000">
              <a:off x="5889676" y="4458037"/>
              <a:ext cx="928783" cy="31803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>
                <a:defRPr sz="1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dirty="0"/>
                <a:t>Drivers</a:t>
              </a:r>
            </a:p>
          </p:txBody>
        </p:sp>
        <p:sp>
          <p:nvSpPr>
            <p:cNvPr id="36" name="Shape 390"/>
            <p:cNvSpPr/>
            <p:nvPr/>
          </p:nvSpPr>
          <p:spPr>
            <a:xfrm flipH="1">
              <a:off x="6408691" y="4997551"/>
              <a:ext cx="250014" cy="1"/>
            </a:xfrm>
            <a:prstGeom prst="line">
              <a:avLst/>
            </a:prstGeom>
            <a:ln w="12700">
              <a:solidFill>
                <a:srgbClr val="000101"/>
              </a:solidFill>
              <a:miter/>
              <a:headEnd type="oval"/>
            </a:ln>
          </p:spPr>
          <p:txBody>
            <a:bodyPr lIns="45719" rIns="45719"/>
            <a:lstStyle/>
            <a:p>
              <a:pPr algn="l" defTabSz="457200">
                <a:defRPr sz="1800">
                  <a:solidFill>
                    <a:srgbClr val="464646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7" name="Shape 391"/>
            <p:cNvSpPr/>
            <p:nvPr/>
          </p:nvSpPr>
          <p:spPr>
            <a:xfrm flipH="1">
              <a:off x="6424442" y="4272078"/>
              <a:ext cx="250014" cy="1"/>
            </a:xfrm>
            <a:prstGeom prst="line">
              <a:avLst/>
            </a:prstGeom>
            <a:ln w="12700">
              <a:solidFill>
                <a:srgbClr val="000101"/>
              </a:solidFill>
              <a:miter/>
              <a:headEnd type="oval"/>
            </a:ln>
          </p:spPr>
          <p:txBody>
            <a:bodyPr lIns="45719" rIns="45719"/>
            <a:lstStyle/>
            <a:p>
              <a:pPr algn="l" defTabSz="457200">
                <a:defRPr sz="1800">
                  <a:solidFill>
                    <a:srgbClr val="464646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8" name="Shape 394"/>
            <p:cNvSpPr/>
            <p:nvPr/>
          </p:nvSpPr>
          <p:spPr>
            <a:xfrm rot="5400000">
              <a:off x="11190028" y="7513977"/>
              <a:ext cx="1220763" cy="31803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>
                <a:defRPr sz="1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dirty="0"/>
                <a:t>Opportunity</a:t>
              </a:r>
            </a:p>
          </p:txBody>
        </p:sp>
        <p:sp>
          <p:nvSpPr>
            <p:cNvPr id="39" name="Shape 395"/>
            <p:cNvSpPr/>
            <p:nvPr/>
          </p:nvSpPr>
          <p:spPr>
            <a:xfrm>
              <a:off x="11309193" y="7201344"/>
              <a:ext cx="250014" cy="1"/>
            </a:xfrm>
            <a:prstGeom prst="line">
              <a:avLst/>
            </a:prstGeom>
            <a:ln w="12700">
              <a:solidFill>
                <a:srgbClr val="000000"/>
              </a:solidFill>
              <a:miter/>
              <a:headEnd type="oval"/>
            </a:ln>
          </p:spPr>
          <p:txBody>
            <a:bodyPr lIns="45719" rIns="45719"/>
            <a:lstStyle/>
            <a:p>
              <a:pPr algn="l" defTabSz="457200">
                <a:defRPr sz="1800">
                  <a:solidFill>
                    <a:srgbClr val="464646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0" name="Shape 396"/>
            <p:cNvSpPr/>
            <p:nvPr/>
          </p:nvSpPr>
          <p:spPr>
            <a:xfrm>
              <a:off x="11309193" y="8116991"/>
              <a:ext cx="250014" cy="1"/>
            </a:xfrm>
            <a:prstGeom prst="line">
              <a:avLst/>
            </a:prstGeom>
            <a:ln w="12700">
              <a:solidFill>
                <a:srgbClr val="000000"/>
              </a:solidFill>
              <a:miter/>
              <a:headEnd type="oval"/>
            </a:ln>
          </p:spPr>
          <p:txBody>
            <a:bodyPr lIns="45719" rIns="45719"/>
            <a:lstStyle/>
            <a:p>
              <a:pPr algn="l" defTabSz="457200">
                <a:defRPr sz="1800">
                  <a:solidFill>
                    <a:srgbClr val="464646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1" name="Shape 399"/>
            <p:cNvSpPr/>
            <p:nvPr/>
          </p:nvSpPr>
          <p:spPr>
            <a:xfrm rot="5400000">
              <a:off x="8862944" y="5145752"/>
              <a:ext cx="360822" cy="205250"/>
            </a:xfrm>
            <a:prstGeom prst="rightArrow">
              <a:avLst>
                <a:gd name="adj1" fmla="val 32000"/>
                <a:gd name="adj2" fmla="val 107728"/>
              </a:avLst>
            </a:prstGeom>
            <a:solidFill>
              <a:srgbClr val="000100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" name="Shape 400"/>
            <p:cNvSpPr/>
            <p:nvPr/>
          </p:nvSpPr>
          <p:spPr>
            <a:xfrm rot="17099645">
              <a:off x="8312844" y="6794165"/>
              <a:ext cx="445034" cy="205250"/>
            </a:xfrm>
            <a:prstGeom prst="rightArrow">
              <a:avLst>
                <a:gd name="adj1" fmla="val 32000"/>
                <a:gd name="adj2" fmla="val 107728"/>
              </a:avLst>
            </a:prstGeom>
            <a:solidFill>
              <a:srgbClr val="000100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" name="Shape 401"/>
            <p:cNvSpPr/>
            <p:nvPr/>
          </p:nvSpPr>
          <p:spPr>
            <a:xfrm rot="19073851">
              <a:off x="7460836" y="6673274"/>
              <a:ext cx="994081" cy="205250"/>
            </a:xfrm>
            <a:prstGeom prst="rightArrow">
              <a:avLst>
                <a:gd name="adj1" fmla="val 32000"/>
                <a:gd name="adj2" fmla="val 107728"/>
              </a:avLst>
            </a:prstGeom>
            <a:solidFill>
              <a:srgbClr val="000100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" name="Shape 402"/>
            <p:cNvSpPr/>
            <p:nvPr/>
          </p:nvSpPr>
          <p:spPr>
            <a:xfrm rot="3817705">
              <a:off x="7724763" y="5361033"/>
              <a:ext cx="808318" cy="205250"/>
            </a:xfrm>
            <a:prstGeom prst="rightArrow">
              <a:avLst>
                <a:gd name="adj1" fmla="val 32000"/>
                <a:gd name="adj2" fmla="val 107728"/>
              </a:avLst>
            </a:prstGeom>
            <a:solidFill>
              <a:srgbClr val="000100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" name="Shape 403"/>
            <p:cNvSpPr/>
            <p:nvPr/>
          </p:nvSpPr>
          <p:spPr>
            <a:xfrm rot="15449084">
              <a:off x="9369456" y="6794165"/>
              <a:ext cx="445034" cy="205250"/>
            </a:xfrm>
            <a:prstGeom prst="rightArrow">
              <a:avLst>
                <a:gd name="adj1" fmla="val 32000"/>
                <a:gd name="adj2" fmla="val 107728"/>
              </a:avLst>
            </a:prstGeom>
            <a:solidFill>
              <a:srgbClr val="000100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" name="Shape 404"/>
            <p:cNvSpPr/>
            <p:nvPr/>
          </p:nvSpPr>
          <p:spPr>
            <a:xfrm rot="7099924">
              <a:off x="9660514" y="5370856"/>
              <a:ext cx="808318" cy="205251"/>
            </a:xfrm>
            <a:prstGeom prst="rightArrow">
              <a:avLst>
                <a:gd name="adj1" fmla="val 32000"/>
                <a:gd name="adj2" fmla="val 107728"/>
              </a:avLst>
            </a:prstGeom>
            <a:solidFill>
              <a:srgbClr val="000100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" name="Shape 405"/>
            <p:cNvSpPr/>
            <p:nvPr/>
          </p:nvSpPr>
          <p:spPr>
            <a:xfrm rot="13500000">
              <a:off x="9771012" y="6652005"/>
              <a:ext cx="994081" cy="205250"/>
            </a:xfrm>
            <a:prstGeom prst="rightArrow">
              <a:avLst>
                <a:gd name="adj1" fmla="val 32000"/>
                <a:gd name="adj2" fmla="val 107728"/>
              </a:avLst>
            </a:prstGeom>
            <a:solidFill>
              <a:srgbClr val="000100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52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2900" y="9396166"/>
            <a:ext cx="12319000" cy="35812"/>
          </a:xfrm>
          <a:prstGeom prst="rect">
            <a:avLst/>
          </a:prstGeom>
          <a:ln w="12700">
            <a:miter lim="400000"/>
          </a:ln>
        </p:spPr>
      </p:pic>
      <p:sp>
        <p:nvSpPr>
          <p:cNvPr id="353" name="Shape 353"/>
          <p:cNvSpPr/>
          <p:nvPr/>
        </p:nvSpPr>
        <p:spPr>
          <a:xfrm>
            <a:off x="311150" y="702821"/>
            <a:ext cx="3704333" cy="1410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Leading the</a:t>
            </a:r>
          </a:p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change</a:t>
            </a:r>
          </a:p>
        </p:txBody>
      </p:sp>
      <p:sp>
        <p:nvSpPr>
          <p:cNvPr id="356" name="Shape 356"/>
          <p:cNvSpPr/>
          <p:nvPr/>
        </p:nvSpPr>
        <p:spPr>
          <a:xfrm>
            <a:off x="8757170" y="1341186"/>
            <a:ext cx="3904730" cy="8665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 algn="r" defTabSz="1560575">
              <a:lnSpc>
                <a:spcPct val="70000"/>
              </a:lnSpc>
              <a:defRPr sz="5400" b="1" spc="-107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BlockChain</a:t>
            </a:r>
          </a:p>
        </p:txBody>
      </p:sp>
      <p:grpSp>
        <p:nvGrpSpPr>
          <p:cNvPr id="17" name="Grupo 16"/>
          <p:cNvGrpSpPr/>
          <p:nvPr/>
        </p:nvGrpSpPr>
        <p:grpSpPr>
          <a:xfrm>
            <a:off x="1357163" y="2091965"/>
            <a:ext cx="10809570" cy="6739728"/>
            <a:chOff x="5919977" y="3653895"/>
            <a:chExt cx="6246755" cy="5177797"/>
          </a:xfrm>
        </p:grpSpPr>
        <p:sp>
          <p:nvSpPr>
            <p:cNvPr id="18" name="Shape 416"/>
            <p:cNvSpPr/>
            <p:nvPr/>
          </p:nvSpPr>
          <p:spPr>
            <a:xfrm>
              <a:off x="5919977" y="3653895"/>
              <a:ext cx="6246755" cy="5177797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19" name="Group 419"/>
            <p:cNvGrpSpPr/>
            <p:nvPr/>
          </p:nvGrpSpPr>
          <p:grpSpPr>
            <a:xfrm>
              <a:off x="7336723" y="4291500"/>
              <a:ext cx="1603167" cy="761586"/>
              <a:chOff x="0" y="40348"/>
              <a:chExt cx="1603166" cy="761585"/>
            </a:xfrm>
          </p:grpSpPr>
          <p:sp>
            <p:nvSpPr>
              <p:cNvPr id="51" name="Shape 417"/>
              <p:cNvSpPr/>
              <p:nvPr/>
            </p:nvSpPr>
            <p:spPr>
              <a:xfrm>
                <a:off x="0" y="40348"/>
                <a:ext cx="1603166" cy="761585"/>
              </a:xfrm>
              <a:prstGeom prst="rect">
                <a:avLst/>
              </a:prstGeom>
              <a:solidFill>
                <a:srgbClr val="F0BF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2" name="Shape 418"/>
              <p:cNvSpPr/>
              <p:nvPr/>
            </p:nvSpPr>
            <p:spPr>
              <a:xfrm>
                <a:off x="0" y="99276"/>
                <a:ext cx="1603166" cy="5630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Trade</a:t>
                </a:r>
              </a:p>
              <a:p>
                <a: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Finance</a:t>
                </a:r>
              </a:p>
            </p:txBody>
          </p:sp>
        </p:grpSp>
        <p:grpSp>
          <p:nvGrpSpPr>
            <p:cNvPr id="20" name="Group 422"/>
            <p:cNvGrpSpPr/>
            <p:nvPr/>
          </p:nvGrpSpPr>
          <p:grpSpPr>
            <a:xfrm>
              <a:off x="7336723" y="5183683"/>
              <a:ext cx="1603166" cy="765306"/>
              <a:chOff x="0" y="0"/>
              <a:chExt cx="1603165" cy="765304"/>
            </a:xfrm>
          </p:grpSpPr>
          <p:sp>
            <p:nvSpPr>
              <p:cNvPr id="49" name="Shape 420"/>
              <p:cNvSpPr/>
              <p:nvPr/>
            </p:nvSpPr>
            <p:spPr>
              <a:xfrm>
                <a:off x="0" y="3720"/>
                <a:ext cx="1603166" cy="761585"/>
              </a:xfrm>
              <a:prstGeom prst="rect">
                <a:avLst/>
              </a:prstGeom>
              <a:solidFill>
                <a:srgbClr val="F0BF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0" name="Shape 421"/>
              <p:cNvSpPr/>
              <p:nvPr/>
            </p:nvSpPr>
            <p:spPr>
              <a:xfrm>
                <a:off x="0" y="0"/>
                <a:ext cx="1603166" cy="76158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rPr dirty="0"/>
                  <a:t>Remittances and International Money Transfer</a:t>
                </a:r>
              </a:p>
            </p:txBody>
          </p:sp>
        </p:grpSp>
        <p:grpSp>
          <p:nvGrpSpPr>
            <p:cNvPr id="21" name="Group 425"/>
            <p:cNvGrpSpPr/>
            <p:nvPr/>
          </p:nvGrpSpPr>
          <p:grpSpPr>
            <a:xfrm>
              <a:off x="7336723" y="6114417"/>
              <a:ext cx="1603166" cy="761585"/>
              <a:chOff x="0" y="0"/>
              <a:chExt cx="1603165" cy="761584"/>
            </a:xfrm>
          </p:grpSpPr>
          <p:sp>
            <p:nvSpPr>
              <p:cNvPr id="47" name="Shape 423"/>
              <p:cNvSpPr/>
              <p:nvPr/>
            </p:nvSpPr>
            <p:spPr>
              <a:xfrm>
                <a:off x="0" y="0"/>
                <a:ext cx="1603166" cy="761585"/>
              </a:xfrm>
              <a:prstGeom prst="rect">
                <a:avLst/>
              </a:prstGeom>
              <a:solidFill>
                <a:srgbClr val="F0BF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" name="Shape 424"/>
              <p:cNvSpPr/>
              <p:nvPr/>
            </p:nvSpPr>
            <p:spPr>
              <a:xfrm>
                <a:off x="0" y="3720"/>
                <a:ext cx="1603166" cy="75414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KYC/AML</a:t>
                </a:r>
              </a:p>
            </p:txBody>
          </p:sp>
        </p:grpSp>
        <p:grpSp>
          <p:nvGrpSpPr>
            <p:cNvPr id="22" name="Group 428"/>
            <p:cNvGrpSpPr/>
            <p:nvPr/>
          </p:nvGrpSpPr>
          <p:grpSpPr>
            <a:xfrm>
              <a:off x="7336723" y="7045149"/>
              <a:ext cx="1603166" cy="761585"/>
              <a:chOff x="0" y="0"/>
              <a:chExt cx="1603165" cy="761584"/>
            </a:xfrm>
          </p:grpSpPr>
          <p:sp>
            <p:nvSpPr>
              <p:cNvPr id="45" name="Shape 426"/>
              <p:cNvSpPr/>
              <p:nvPr/>
            </p:nvSpPr>
            <p:spPr>
              <a:xfrm>
                <a:off x="0" y="0"/>
                <a:ext cx="1603166" cy="761585"/>
              </a:xfrm>
              <a:prstGeom prst="rect">
                <a:avLst/>
              </a:prstGeom>
              <a:solidFill>
                <a:srgbClr val="F0BF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6" name="Shape 427"/>
              <p:cNvSpPr/>
              <p:nvPr/>
            </p:nvSpPr>
            <p:spPr>
              <a:xfrm>
                <a:off x="0" y="3720"/>
                <a:ext cx="1603166" cy="75414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Loyalty </a:t>
                </a:r>
              </a:p>
              <a:p>
                <a: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and Rewards</a:t>
                </a:r>
              </a:p>
            </p:txBody>
          </p:sp>
        </p:grpSp>
        <p:grpSp>
          <p:nvGrpSpPr>
            <p:cNvPr id="23" name="Group 431"/>
            <p:cNvGrpSpPr/>
            <p:nvPr/>
          </p:nvGrpSpPr>
          <p:grpSpPr>
            <a:xfrm>
              <a:off x="10203078" y="4253422"/>
              <a:ext cx="1603166" cy="761586"/>
              <a:chOff x="0" y="0"/>
              <a:chExt cx="1603165" cy="761584"/>
            </a:xfrm>
          </p:grpSpPr>
          <p:sp>
            <p:nvSpPr>
              <p:cNvPr id="43" name="Shape 429"/>
              <p:cNvSpPr/>
              <p:nvPr/>
            </p:nvSpPr>
            <p:spPr>
              <a:xfrm>
                <a:off x="0" y="0"/>
                <a:ext cx="1603166" cy="761585"/>
              </a:xfrm>
              <a:prstGeom prst="rect">
                <a:avLst/>
              </a:prstGeom>
              <a:solidFill>
                <a:srgbClr val="F0BF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4" name="Shape 430"/>
              <p:cNvSpPr/>
              <p:nvPr/>
            </p:nvSpPr>
            <p:spPr>
              <a:xfrm>
                <a:off x="0" y="0"/>
                <a:ext cx="1603166" cy="76158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Securities Trading </a:t>
                </a:r>
              </a:p>
              <a:p>
                <a: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and Settlement</a:t>
                </a:r>
              </a:p>
            </p:txBody>
          </p:sp>
        </p:grpSp>
        <p:grpSp>
          <p:nvGrpSpPr>
            <p:cNvPr id="24" name="Group 434"/>
            <p:cNvGrpSpPr/>
            <p:nvPr/>
          </p:nvGrpSpPr>
          <p:grpSpPr>
            <a:xfrm>
              <a:off x="10203078" y="5185954"/>
              <a:ext cx="1603166" cy="765306"/>
              <a:chOff x="0" y="0"/>
              <a:chExt cx="1603165" cy="765304"/>
            </a:xfrm>
          </p:grpSpPr>
          <p:sp>
            <p:nvSpPr>
              <p:cNvPr id="41" name="Shape 432"/>
              <p:cNvSpPr/>
              <p:nvPr/>
            </p:nvSpPr>
            <p:spPr>
              <a:xfrm>
                <a:off x="0" y="3720"/>
                <a:ext cx="1603166" cy="761585"/>
              </a:xfrm>
              <a:prstGeom prst="rect">
                <a:avLst/>
              </a:prstGeom>
              <a:solidFill>
                <a:srgbClr val="F0BF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2" name="Shape 433"/>
              <p:cNvSpPr/>
              <p:nvPr/>
            </p:nvSpPr>
            <p:spPr>
              <a:xfrm>
                <a:off x="0" y="0"/>
                <a:ext cx="1603166" cy="76158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Reference </a:t>
                </a:r>
              </a:p>
              <a:p>
                <a: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Data Management</a:t>
                </a:r>
              </a:p>
            </p:txBody>
          </p:sp>
        </p:grpSp>
        <p:grpSp>
          <p:nvGrpSpPr>
            <p:cNvPr id="25" name="Group 437"/>
            <p:cNvGrpSpPr/>
            <p:nvPr/>
          </p:nvGrpSpPr>
          <p:grpSpPr>
            <a:xfrm>
              <a:off x="10203078" y="6116687"/>
              <a:ext cx="1603166" cy="761585"/>
              <a:chOff x="0" y="0"/>
              <a:chExt cx="1603165" cy="761584"/>
            </a:xfrm>
          </p:grpSpPr>
          <p:sp>
            <p:nvSpPr>
              <p:cNvPr id="39" name="Shape 435"/>
              <p:cNvSpPr/>
              <p:nvPr/>
            </p:nvSpPr>
            <p:spPr>
              <a:xfrm>
                <a:off x="0" y="0"/>
                <a:ext cx="1603166" cy="761585"/>
              </a:xfrm>
              <a:prstGeom prst="rect">
                <a:avLst/>
              </a:prstGeom>
              <a:solidFill>
                <a:srgbClr val="F0BF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0" name="Shape 436"/>
              <p:cNvSpPr/>
              <p:nvPr/>
            </p:nvSpPr>
            <p:spPr>
              <a:xfrm>
                <a:off x="0" y="3720"/>
                <a:ext cx="1603166" cy="75414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Internal</a:t>
                </a:r>
              </a:p>
              <a:p>
                <a: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Payments</a:t>
                </a:r>
              </a:p>
            </p:txBody>
          </p:sp>
        </p:grpSp>
        <p:grpSp>
          <p:nvGrpSpPr>
            <p:cNvPr id="26" name="Group 440"/>
            <p:cNvGrpSpPr/>
            <p:nvPr/>
          </p:nvGrpSpPr>
          <p:grpSpPr>
            <a:xfrm>
              <a:off x="10203078" y="7047420"/>
              <a:ext cx="1603166" cy="761585"/>
              <a:chOff x="0" y="0"/>
              <a:chExt cx="1603165" cy="761584"/>
            </a:xfrm>
          </p:grpSpPr>
          <p:sp>
            <p:nvSpPr>
              <p:cNvPr id="37" name="Shape 438"/>
              <p:cNvSpPr/>
              <p:nvPr/>
            </p:nvSpPr>
            <p:spPr>
              <a:xfrm>
                <a:off x="0" y="0"/>
                <a:ext cx="1603166" cy="761585"/>
              </a:xfrm>
              <a:prstGeom prst="rect">
                <a:avLst/>
              </a:prstGeom>
              <a:solidFill>
                <a:srgbClr val="F0BF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8" name="Shape 439"/>
              <p:cNvSpPr/>
              <p:nvPr/>
            </p:nvSpPr>
            <p:spPr>
              <a:xfrm>
                <a:off x="0" y="3720"/>
                <a:ext cx="1603166" cy="75414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4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Insurance</a:t>
                </a:r>
              </a:p>
            </p:txBody>
          </p:sp>
        </p:grpSp>
        <p:sp>
          <p:nvSpPr>
            <p:cNvPr id="27" name="Shape 441"/>
            <p:cNvSpPr/>
            <p:nvPr/>
          </p:nvSpPr>
          <p:spPr>
            <a:xfrm>
              <a:off x="6258559" y="3889035"/>
              <a:ext cx="3452868" cy="27186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 algn="l">
                <a:defRPr sz="11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lang="es-ES" dirty="0" smtClean="0"/>
                <a:t>Key </a:t>
              </a:r>
              <a:r>
                <a:rPr dirty="0" smtClean="0"/>
                <a:t>Areas </a:t>
              </a:r>
              <a:r>
                <a:rPr dirty="0"/>
                <a:t>of </a:t>
              </a:r>
              <a:r>
                <a:rPr dirty="0" err="1"/>
                <a:t>Blockchain</a:t>
              </a:r>
              <a:r>
                <a:rPr dirty="0"/>
                <a:t> Activity in Financial Services</a:t>
              </a:r>
            </a:p>
          </p:txBody>
        </p:sp>
        <p:sp>
          <p:nvSpPr>
            <p:cNvPr id="28" name="Shape 442"/>
            <p:cNvSpPr/>
            <p:nvPr/>
          </p:nvSpPr>
          <p:spPr>
            <a:xfrm>
              <a:off x="6263428" y="7923172"/>
              <a:ext cx="2234016" cy="7066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 algn="l">
                <a:defRPr sz="1100">
                  <a:latin typeface="Arial"/>
                  <a:ea typeface="Arial"/>
                  <a:cs typeface="Arial"/>
                  <a:sym typeface="Arial"/>
                </a:defRPr>
              </a:pPr>
              <a:r>
                <a:t>AML = anti-money-laundering</a:t>
              </a:r>
            </a:p>
            <a:p>
              <a:pPr algn="l">
                <a:defRPr sz="1100">
                  <a:latin typeface="Arial"/>
                  <a:ea typeface="Arial"/>
                  <a:cs typeface="Arial"/>
                  <a:sym typeface="Arial"/>
                </a:defRPr>
              </a:pPr>
              <a:r>
                <a:t>KYC = Know your customer</a:t>
              </a:r>
            </a:p>
            <a:p>
              <a:pPr algn="l">
                <a:defRPr sz="1100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  <a:p>
              <a:pPr algn="l">
                <a:defRPr sz="1100">
                  <a:latin typeface="Arial"/>
                  <a:ea typeface="Arial"/>
                  <a:cs typeface="Arial"/>
                  <a:sym typeface="Arial"/>
                </a:defRPr>
              </a:pPr>
              <a:r>
                <a:t>Source: Gartner (November 2016)</a:t>
              </a:r>
            </a:p>
          </p:txBody>
        </p:sp>
        <p:pic>
          <p:nvPicPr>
            <p:cNvPr id="29" name="pasted-image.pdf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6335270" y="4423602"/>
              <a:ext cx="878192" cy="41668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0" name="pasted-image.pd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6429146" y="5283603"/>
              <a:ext cx="741240" cy="56546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1" name="pasted-image.pdf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6335270" y="6207571"/>
              <a:ext cx="878192" cy="57527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2" name="pasted-image.pdf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6335270" y="7174165"/>
              <a:ext cx="878192" cy="50355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3" name="pasted-image.pdf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9380656" y="5255708"/>
              <a:ext cx="568460" cy="607424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4" name="pasted-image.pdf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9449442" y="4328233"/>
              <a:ext cx="430888" cy="607424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5" name="pasted-image.pdf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9326414" y="6150428"/>
              <a:ext cx="676943" cy="607424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6" name="pasted-image.pdf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9388302" y="7143208"/>
              <a:ext cx="553168" cy="565467"/>
            </a:xfrm>
            <a:prstGeom prst="rect">
              <a:avLst/>
            </a:prstGeom>
            <a:ln w="12700">
              <a:miter lim="400000"/>
            </a:ln>
          </p:spPr>
        </p:pic>
      </p:grp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Contenidor de text 1"/>
          <p:cNvSpPr txBox="1">
            <a:spLocks/>
          </p:cNvSpPr>
          <p:nvPr/>
        </p:nvSpPr>
        <p:spPr>
          <a:xfrm>
            <a:off x="3169897" y="1738951"/>
            <a:ext cx="6582889" cy="3974605"/>
          </a:xfrm>
          <a:prstGeom prst="rect">
            <a:avLst/>
          </a:prstGeom>
        </p:spPr>
        <p:txBody>
          <a:bodyPr>
            <a:norm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hangingPunct="1">
              <a:buNone/>
            </a:pPr>
            <a:endParaRPr lang="es-ES" sz="8533" smtClean="0"/>
          </a:p>
          <a:p>
            <a:pPr marL="0" indent="0" hangingPunct="1">
              <a:buNone/>
            </a:pPr>
            <a:r>
              <a:rPr lang="es-ES" sz="8533" smtClean="0"/>
              <a:t>¿Preguntas?</a:t>
            </a:r>
            <a:endParaRPr lang="es-ES" sz="8533" dirty="0"/>
          </a:p>
        </p:txBody>
      </p:sp>
    </p:spTree>
    <p:extLst>
      <p:ext uri="{BB962C8B-B14F-4D97-AF65-F5344CB8AC3E}">
        <p14:creationId xmlns:p14="http://schemas.microsoft.com/office/powerpoint/2010/main" val="1640178461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1 Marcador de texto"/>
          <p:cNvSpPr txBox="1">
            <a:spLocks/>
          </p:cNvSpPr>
          <p:nvPr/>
        </p:nvSpPr>
        <p:spPr bwMode="auto">
          <a:xfrm>
            <a:off x="295600" y="3626878"/>
            <a:ext cx="12078080" cy="1008622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130048" tIns="65024" rIns="130048" bIns="65024" numCol="1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ctr" hangingPunct="1">
              <a:spcBef>
                <a:spcPct val="0"/>
              </a:spcBef>
              <a:buNone/>
            </a:pPr>
            <a:r>
              <a:rPr lang="es-ES" sz="4000" smtClean="0"/>
              <a:t>Muchas gracias</a:t>
            </a:r>
          </a:p>
          <a:p>
            <a:pPr marL="0" indent="0" algn="ctr" hangingPunct="1">
              <a:spcBef>
                <a:spcPct val="0"/>
              </a:spcBef>
              <a:buNone/>
            </a:pPr>
            <a:r>
              <a:rPr lang="es-ES" sz="2800" smtClean="0">
                <a:solidFill>
                  <a:srgbClr val="009AD8"/>
                </a:solidFill>
                <a:cs typeface="Arial" charset="0"/>
                <a:hlinkClick r:id="rId3"/>
              </a:rPr>
              <a:t>pnebot@caixabank.com</a:t>
            </a:r>
            <a:endParaRPr lang="es-ES" sz="2800" smtClean="0">
              <a:solidFill>
                <a:srgbClr val="009AD8"/>
              </a:solidFill>
              <a:cs typeface="Arial" charset="0"/>
            </a:endParaRPr>
          </a:p>
          <a:p>
            <a:pPr marL="0" indent="0" algn="ctr" hangingPunct="1">
              <a:spcBef>
                <a:spcPct val="0"/>
              </a:spcBef>
              <a:buNone/>
            </a:pPr>
            <a:endParaRPr lang="es-ES" sz="6000" smtClean="0">
              <a:solidFill>
                <a:srgbClr val="009AD8"/>
              </a:solidFill>
              <a:cs typeface="Arial" charset="0"/>
            </a:endParaRPr>
          </a:p>
          <a:p>
            <a:pPr marL="0" indent="0" algn="ctr" hangingPunct="1">
              <a:spcBef>
                <a:spcPct val="0"/>
              </a:spcBef>
              <a:buNone/>
            </a:pPr>
            <a:endParaRPr lang="es-ES" sz="6000" dirty="0">
              <a:solidFill>
                <a:srgbClr val="009AD8"/>
              </a:solidFill>
              <a:cs typeface="Arial" charset="0"/>
            </a:endParaRPr>
          </a:p>
        </p:txBody>
      </p:sp>
      <p:sp>
        <p:nvSpPr>
          <p:cNvPr id="4" name="Rectangle 54"/>
          <p:cNvSpPr>
            <a:spLocks noChangeArrowheads="1"/>
          </p:cNvSpPr>
          <p:nvPr/>
        </p:nvSpPr>
        <p:spPr bwMode="auto">
          <a:xfrm>
            <a:off x="2609991" y="7138933"/>
            <a:ext cx="7784818" cy="7708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880" tIns="46440" rIns="92880" bIns="46440">
            <a:spAutoFit/>
          </a:bodyPr>
          <a:lstStyle/>
          <a:p>
            <a:pPr defTabSz="927933">
              <a:defRPr/>
            </a:pPr>
            <a:r>
              <a:rPr lang="es-ES" sz="4400" dirty="0">
                <a:solidFill>
                  <a:srgbClr val="0098D4"/>
                </a:solidFill>
                <a:latin typeface="Calibri"/>
                <a:cs typeface="Arial" pitchFamily="34" charset="0"/>
              </a:rPr>
              <a:t>www.caixabank.com</a:t>
            </a:r>
          </a:p>
        </p:txBody>
      </p:sp>
    </p:spTree>
    <p:extLst>
      <p:ext uri="{BB962C8B-B14F-4D97-AF65-F5344CB8AC3E}">
        <p14:creationId xmlns:p14="http://schemas.microsoft.com/office/powerpoint/2010/main" val="102844104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805" y="2441649"/>
            <a:ext cx="7863190" cy="4870301"/>
          </a:xfrm>
          <a:prstGeom prst="rect">
            <a:avLst/>
          </a:prstGeom>
        </p:spPr>
      </p:pic>
      <p:sp>
        <p:nvSpPr>
          <p:cNvPr id="4" name="Shape 121"/>
          <p:cNvSpPr/>
          <p:nvPr/>
        </p:nvSpPr>
        <p:spPr>
          <a:xfrm>
            <a:off x="1179975" y="1220233"/>
            <a:ext cx="10587835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s-ES" dirty="0" smtClean="0"/>
              <a:t>La importancia de la colaboración...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690070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121"/>
          <p:cNvSpPr/>
          <p:nvPr/>
        </p:nvSpPr>
        <p:spPr>
          <a:xfrm>
            <a:off x="1179975" y="1220233"/>
            <a:ext cx="6957033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s-ES" dirty="0" smtClean="0"/>
              <a:t>Nadie va a darte nada...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96" y="3359217"/>
            <a:ext cx="11415452" cy="3157086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5678905" y="5765533"/>
            <a:ext cx="7129045" cy="137641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19759228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352" y="3185961"/>
            <a:ext cx="10859103" cy="3493971"/>
          </a:xfrm>
          <a:prstGeom prst="rect">
            <a:avLst/>
          </a:prstGeom>
        </p:spPr>
      </p:pic>
      <p:sp>
        <p:nvSpPr>
          <p:cNvPr id="17" name="Shape 121"/>
          <p:cNvSpPr/>
          <p:nvPr/>
        </p:nvSpPr>
        <p:spPr>
          <a:xfrm>
            <a:off x="1179975" y="1220233"/>
            <a:ext cx="7809830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s-ES" dirty="0" smtClean="0"/>
              <a:t>Nunca dejes de formarte...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5356487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121"/>
          <p:cNvSpPr/>
          <p:nvPr/>
        </p:nvSpPr>
        <p:spPr>
          <a:xfrm>
            <a:off x="1283302" y="2986484"/>
            <a:ext cx="9282990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4800" b="1">
                <a:solidFill>
                  <a:srgbClr val="0299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s-ES" dirty="0" smtClean="0"/>
              <a:t>¿Como es hoy nuestro cliente?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423992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Content Placeholder 5"/>
          <p:cNvSpPr txBox="1">
            <a:spLocks/>
          </p:cNvSpPr>
          <p:nvPr/>
        </p:nvSpPr>
        <p:spPr>
          <a:xfrm>
            <a:off x="406400" y="2210617"/>
            <a:ext cx="5732498" cy="1122167"/>
          </a:xfrm>
          <a:prstGeom prst="rect">
            <a:avLst/>
          </a:prstGeom>
        </p:spPr>
        <p:txBody>
          <a:bodyPr/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algn="ctr" hangingPunct="1"/>
            <a:r>
              <a:rPr lang="en-GB" sz="2276" smtClean="0"/>
              <a:t>Conectados constantemente </a:t>
            </a:r>
            <a:br>
              <a:rPr lang="en-GB" sz="2276" smtClean="0"/>
            </a:br>
            <a:r>
              <a:rPr lang="en-GB" sz="2276" smtClean="0"/>
              <a:t>durante toda la semana </a:t>
            </a:r>
            <a:endParaRPr lang="en-GB" sz="2276" dirty="0"/>
          </a:p>
        </p:txBody>
      </p:sp>
      <p:sp>
        <p:nvSpPr>
          <p:cNvPr id="5" name="Rectangle 164"/>
          <p:cNvSpPr/>
          <p:nvPr/>
        </p:nvSpPr>
        <p:spPr>
          <a:xfrm>
            <a:off x="6672783" y="1939661"/>
            <a:ext cx="5715452" cy="1184170"/>
          </a:xfrm>
          <a:prstGeom prst="rect">
            <a:avLst/>
          </a:prstGeom>
        </p:spPr>
        <p:txBody>
          <a:bodyPr wrap="square" lIns="0" tIns="0">
            <a:spAutoFit/>
          </a:bodyPr>
          <a:lstStyle/>
          <a:p>
            <a:pPr algn="ctr"/>
            <a:r>
              <a:rPr lang="en-GB" sz="3413" dirty="0">
                <a:solidFill>
                  <a:schemeClr val="accent4"/>
                </a:solidFill>
                <a:latin typeface="+mj-lt"/>
              </a:rPr>
              <a:t>El </a:t>
            </a:r>
            <a:r>
              <a:rPr lang="en-GB" sz="4551" b="1" dirty="0">
                <a:solidFill>
                  <a:schemeClr val="accent4"/>
                </a:solidFill>
                <a:latin typeface="+mj-lt"/>
              </a:rPr>
              <a:t>64%</a:t>
            </a:r>
            <a:r>
              <a:rPr lang="en-GB" sz="3982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GB" sz="2844" dirty="0" err="1">
                <a:solidFill>
                  <a:schemeClr val="accent4"/>
                </a:solidFill>
                <a:latin typeface="+mj-lt"/>
              </a:rPr>
              <a:t>está</a:t>
            </a:r>
            <a:r>
              <a:rPr lang="en-GB" sz="2844" dirty="0">
                <a:solidFill>
                  <a:schemeClr val="accent4"/>
                </a:solidFill>
                <a:latin typeface="+mj-lt"/>
              </a:rPr>
              <a:t> “</a:t>
            </a:r>
            <a:r>
              <a:rPr lang="en-GB" sz="2844" dirty="0" err="1">
                <a:solidFill>
                  <a:schemeClr val="accent4"/>
                </a:solidFill>
                <a:latin typeface="+mj-lt"/>
              </a:rPr>
              <a:t>constantemente</a:t>
            </a:r>
            <a:r>
              <a:rPr lang="en-GB" sz="2844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GB" sz="2844" dirty="0" err="1">
                <a:solidFill>
                  <a:schemeClr val="accent4"/>
                </a:solidFill>
                <a:latin typeface="+mj-lt"/>
              </a:rPr>
              <a:t>conectado</a:t>
            </a:r>
            <a:r>
              <a:rPr lang="en-GB" sz="2844" dirty="0">
                <a:solidFill>
                  <a:schemeClr val="accent4"/>
                </a:solidFill>
                <a:latin typeface="+mj-lt"/>
              </a:rPr>
              <a:t>” </a:t>
            </a:r>
            <a:r>
              <a:rPr lang="en-GB" sz="2844" dirty="0" err="1">
                <a:solidFill>
                  <a:schemeClr val="accent4"/>
                </a:solidFill>
                <a:latin typeface="+mj-lt"/>
              </a:rPr>
              <a:t>durante</a:t>
            </a:r>
            <a:r>
              <a:rPr lang="en-GB" sz="2844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GB" sz="2844" dirty="0" err="1">
                <a:solidFill>
                  <a:schemeClr val="accent4"/>
                </a:solidFill>
                <a:latin typeface="+mj-lt"/>
              </a:rPr>
              <a:t>todo</a:t>
            </a:r>
            <a:r>
              <a:rPr lang="en-GB" sz="2844" dirty="0">
                <a:solidFill>
                  <a:schemeClr val="accent4"/>
                </a:solidFill>
                <a:latin typeface="+mj-lt"/>
              </a:rPr>
              <a:t> el </a:t>
            </a:r>
            <a:r>
              <a:rPr lang="en-GB" sz="2844" dirty="0" err="1">
                <a:solidFill>
                  <a:schemeClr val="accent4"/>
                </a:solidFill>
                <a:latin typeface="+mj-lt"/>
              </a:rPr>
              <a:t>día</a:t>
            </a:r>
            <a:endParaRPr lang="en-GB" sz="2844" dirty="0">
              <a:solidFill>
                <a:schemeClr val="accent4"/>
              </a:solidFill>
              <a:latin typeface="+mj-lt"/>
            </a:endParaRPr>
          </a:p>
        </p:txBody>
      </p:sp>
      <p:cxnSp>
        <p:nvCxnSpPr>
          <p:cNvPr id="6" name="Straight Connector 204"/>
          <p:cNvCxnSpPr/>
          <p:nvPr/>
        </p:nvCxnSpPr>
        <p:spPr>
          <a:xfrm>
            <a:off x="6487950" y="2150559"/>
            <a:ext cx="0" cy="5990400"/>
          </a:xfrm>
          <a:prstGeom prst="line">
            <a:avLst/>
          </a:prstGeom>
          <a:ln w="3175">
            <a:solidFill>
              <a:srgbClr val="CC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8"/>
          <p:cNvGrpSpPr/>
          <p:nvPr/>
        </p:nvGrpSpPr>
        <p:grpSpPr>
          <a:xfrm>
            <a:off x="8364424" y="3588744"/>
            <a:ext cx="2990612" cy="2987920"/>
            <a:chOff x="720182" y="1443509"/>
            <a:chExt cx="1992249" cy="1990456"/>
          </a:xfrm>
        </p:grpSpPr>
        <p:graphicFrame>
          <p:nvGraphicFramePr>
            <p:cNvPr id="8" name="Content Placeholder 165"/>
            <p:cNvGraphicFramePr>
              <a:graphicFrameLocks/>
            </p:cNvGraphicFramePr>
            <p:nvPr>
              <p:extLst/>
            </p:nvPr>
          </p:nvGraphicFramePr>
          <p:xfrm>
            <a:off x="836245" y="1581649"/>
            <a:ext cx="1734108" cy="171507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9" name="Group 10"/>
            <p:cNvGrpSpPr/>
            <p:nvPr/>
          </p:nvGrpSpPr>
          <p:grpSpPr>
            <a:xfrm>
              <a:off x="720182" y="1443509"/>
              <a:ext cx="1992249" cy="1990456"/>
              <a:chOff x="2813047" y="1798641"/>
              <a:chExt cx="3525833" cy="3522667"/>
            </a:xfrm>
          </p:grpSpPr>
          <p:sp>
            <p:nvSpPr>
              <p:cNvPr id="11" name="AutoShape 164"/>
              <p:cNvSpPr>
                <a:spLocks noChangeAspect="1" noChangeArrowheads="1" noTextEdit="1"/>
              </p:cNvSpPr>
              <p:nvPr/>
            </p:nvSpPr>
            <p:spPr bwMode="auto">
              <a:xfrm>
                <a:off x="2814634" y="1800228"/>
                <a:ext cx="3522658" cy="35210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2" name="Freeform 166"/>
              <p:cNvSpPr>
                <a:spLocks/>
              </p:cNvSpPr>
              <p:nvPr/>
            </p:nvSpPr>
            <p:spPr bwMode="auto">
              <a:xfrm>
                <a:off x="4562470" y="2754316"/>
                <a:ext cx="1517648" cy="2324102"/>
              </a:xfrm>
              <a:custGeom>
                <a:avLst/>
                <a:gdLst>
                  <a:gd name="T0" fmla="*/ 956 w 956"/>
                  <a:gd name="T1" fmla="*/ 904 h 1464"/>
                  <a:gd name="T2" fmla="*/ 956 w 956"/>
                  <a:gd name="T3" fmla="*/ 112 h 1464"/>
                  <a:gd name="T4" fmla="*/ 845 w 956"/>
                  <a:gd name="T5" fmla="*/ 0 h 1464"/>
                  <a:gd name="T6" fmla="*/ 792 w 956"/>
                  <a:gd name="T7" fmla="*/ 32 h 1464"/>
                  <a:gd name="T8" fmla="*/ 897 w 956"/>
                  <a:gd name="T9" fmla="*/ 136 h 1464"/>
                  <a:gd name="T10" fmla="*/ 897 w 956"/>
                  <a:gd name="T11" fmla="*/ 879 h 1464"/>
                  <a:gd name="T12" fmla="*/ 371 w 956"/>
                  <a:gd name="T13" fmla="*/ 1404 h 1464"/>
                  <a:gd name="T14" fmla="*/ 0 w 956"/>
                  <a:gd name="T15" fmla="*/ 1404 h 1464"/>
                  <a:gd name="T16" fmla="*/ 0 w 956"/>
                  <a:gd name="T17" fmla="*/ 1464 h 1464"/>
                  <a:gd name="T18" fmla="*/ 396 w 956"/>
                  <a:gd name="T19" fmla="*/ 1464 h 1464"/>
                  <a:gd name="T20" fmla="*/ 956 w 956"/>
                  <a:gd name="T21" fmla="*/ 904 h 1464"/>
                  <a:gd name="T22" fmla="*/ 956 w 956"/>
                  <a:gd name="T23" fmla="*/ 904 h 1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56" h="1464">
                    <a:moveTo>
                      <a:pt x="956" y="904"/>
                    </a:moveTo>
                    <a:lnTo>
                      <a:pt x="956" y="112"/>
                    </a:lnTo>
                    <a:lnTo>
                      <a:pt x="845" y="0"/>
                    </a:lnTo>
                    <a:lnTo>
                      <a:pt x="792" y="32"/>
                    </a:lnTo>
                    <a:lnTo>
                      <a:pt x="897" y="136"/>
                    </a:lnTo>
                    <a:lnTo>
                      <a:pt x="897" y="879"/>
                    </a:lnTo>
                    <a:lnTo>
                      <a:pt x="371" y="1404"/>
                    </a:lnTo>
                    <a:lnTo>
                      <a:pt x="0" y="1404"/>
                    </a:lnTo>
                    <a:lnTo>
                      <a:pt x="0" y="1464"/>
                    </a:lnTo>
                    <a:lnTo>
                      <a:pt x="396" y="1464"/>
                    </a:lnTo>
                    <a:lnTo>
                      <a:pt x="956" y="904"/>
                    </a:lnTo>
                    <a:lnTo>
                      <a:pt x="956" y="90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3" name="Freeform 167"/>
              <p:cNvSpPr>
                <a:spLocks/>
              </p:cNvSpPr>
              <p:nvPr/>
            </p:nvSpPr>
            <p:spPr bwMode="auto">
              <a:xfrm>
                <a:off x="3181346" y="2043116"/>
                <a:ext cx="2722559" cy="798514"/>
              </a:xfrm>
              <a:custGeom>
                <a:avLst/>
                <a:gdLst>
                  <a:gd name="T0" fmla="*/ 499 w 1715"/>
                  <a:gd name="T1" fmla="*/ 59 h 503"/>
                  <a:gd name="T2" fmla="*/ 1241 w 1715"/>
                  <a:gd name="T3" fmla="*/ 59 h 503"/>
                  <a:gd name="T4" fmla="*/ 1662 w 1715"/>
                  <a:gd name="T5" fmla="*/ 480 h 503"/>
                  <a:gd name="T6" fmla="*/ 1715 w 1715"/>
                  <a:gd name="T7" fmla="*/ 448 h 503"/>
                  <a:gd name="T8" fmla="*/ 1266 w 1715"/>
                  <a:gd name="T9" fmla="*/ 0 h 503"/>
                  <a:gd name="T10" fmla="*/ 474 w 1715"/>
                  <a:gd name="T11" fmla="*/ 0 h 503"/>
                  <a:gd name="T12" fmla="*/ 0 w 1715"/>
                  <a:gd name="T13" fmla="*/ 474 h 503"/>
                  <a:gd name="T14" fmla="*/ 54 w 1715"/>
                  <a:gd name="T15" fmla="*/ 503 h 503"/>
                  <a:gd name="T16" fmla="*/ 499 w 1715"/>
                  <a:gd name="T17" fmla="*/ 59 h 503"/>
                  <a:gd name="T18" fmla="*/ 499 w 1715"/>
                  <a:gd name="T19" fmla="*/ 59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15" h="503">
                    <a:moveTo>
                      <a:pt x="499" y="59"/>
                    </a:moveTo>
                    <a:lnTo>
                      <a:pt x="1241" y="59"/>
                    </a:lnTo>
                    <a:lnTo>
                      <a:pt x="1662" y="480"/>
                    </a:lnTo>
                    <a:lnTo>
                      <a:pt x="1715" y="448"/>
                    </a:lnTo>
                    <a:lnTo>
                      <a:pt x="1266" y="0"/>
                    </a:lnTo>
                    <a:lnTo>
                      <a:pt x="474" y="0"/>
                    </a:lnTo>
                    <a:lnTo>
                      <a:pt x="0" y="474"/>
                    </a:lnTo>
                    <a:lnTo>
                      <a:pt x="54" y="503"/>
                    </a:lnTo>
                    <a:lnTo>
                      <a:pt x="499" y="59"/>
                    </a:lnTo>
                    <a:lnTo>
                      <a:pt x="499" y="5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4" name="Freeform 168"/>
              <p:cNvSpPr>
                <a:spLocks/>
              </p:cNvSpPr>
              <p:nvPr/>
            </p:nvSpPr>
            <p:spPr bwMode="auto">
              <a:xfrm>
                <a:off x="3044822" y="2795593"/>
                <a:ext cx="1517648" cy="2282827"/>
              </a:xfrm>
              <a:custGeom>
                <a:avLst/>
                <a:gdLst>
                  <a:gd name="T0" fmla="*/ 585 w 956"/>
                  <a:gd name="T1" fmla="*/ 1378 h 1438"/>
                  <a:gd name="T2" fmla="*/ 59 w 956"/>
                  <a:gd name="T3" fmla="*/ 853 h 1438"/>
                  <a:gd name="T4" fmla="*/ 59 w 956"/>
                  <a:gd name="T5" fmla="*/ 110 h 1438"/>
                  <a:gd name="T6" fmla="*/ 140 w 956"/>
                  <a:gd name="T7" fmla="*/ 29 h 1438"/>
                  <a:gd name="T8" fmla="*/ 86 w 956"/>
                  <a:gd name="T9" fmla="*/ 0 h 1438"/>
                  <a:gd name="T10" fmla="*/ 0 w 956"/>
                  <a:gd name="T11" fmla="*/ 86 h 1438"/>
                  <a:gd name="T12" fmla="*/ 0 w 956"/>
                  <a:gd name="T13" fmla="*/ 878 h 1438"/>
                  <a:gd name="T14" fmla="*/ 560 w 956"/>
                  <a:gd name="T15" fmla="*/ 1438 h 1438"/>
                  <a:gd name="T16" fmla="*/ 956 w 956"/>
                  <a:gd name="T17" fmla="*/ 1438 h 1438"/>
                  <a:gd name="T18" fmla="*/ 956 w 956"/>
                  <a:gd name="T19" fmla="*/ 1378 h 1438"/>
                  <a:gd name="T20" fmla="*/ 585 w 956"/>
                  <a:gd name="T21" fmla="*/ 1378 h 1438"/>
                  <a:gd name="T22" fmla="*/ 585 w 956"/>
                  <a:gd name="T23" fmla="*/ 1378 h 1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56" h="1438">
                    <a:moveTo>
                      <a:pt x="585" y="1378"/>
                    </a:moveTo>
                    <a:lnTo>
                      <a:pt x="59" y="853"/>
                    </a:lnTo>
                    <a:lnTo>
                      <a:pt x="59" y="110"/>
                    </a:lnTo>
                    <a:lnTo>
                      <a:pt x="140" y="29"/>
                    </a:lnTo>
                    <a:lnTo>
                      <a:pt x="86" y="0"/>
                    </a:lnTo>
                    <a:lnTo>
                      <a:pt x="0" y="86"/>
                    </a:lnTo>
                    <a:lnTo>
                      <a:pt x="0" y="878"/>
                    </a:lnTo>
                    <a:lnTo>
                      <a:pt x="560" y="1438"/>
                    </a:lnTo>
                    <a:lnTo>
                      <a:pt x="956" y="1438"/>
                    </a:lnTo>
                    <a:lnTo>
                      <a:pt x="956" y="1378"/>
                    </a:lnTo>
                    <a:lnTo>
                      <a:pt x="585" y="1378"/>
                    </a:lnTo>
                    <a:lnTo>
                      <a:pt x="585" y="137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5" name="Freeform 172"/>
              <p:cNvSpPr>
                <a:spLocks noEditPoints="1"/>
              </p:cNvSpPr>
              <p:nvPr/>
            </p:nvSpPr>
            <p:spPr bwMode="auto">
              <a:xfrm>
                <a:off x="3138484" y="2136780"/>
                <a:ext cx="2847972" cy="2846392"/>
              </a:xfrm>
              <a:custGeom>
                <a:avLst/>
                <a:gdLst>
                  <a:gd name="T0" fmla="*/ 1268 w 1794"/>
                  <a:gd name="T1" fmla="*/ 0 h 1793"/>
                  <a:gd name="T2" fmla="*/ 897 w 1794"/>
                  <a:gd name="T3" fmla="*/ 0 h 1793"/>
                  <a:gd name="T4" fmla="*/ 526 w 1794"/>
                  <a:gd name="T5" fmla="*/ 0 h 1793"/>
                  <a:gd name="T6" fmla="*/ 0 w 1794"/>
                  <a:gd name="T7" fmla="*/ 525 h 1793"/>
                  <a:gd name="T8" fmla="*/ 0 w 1794"/>
                  <a:gd name="T9" fmla="*/ 1268 h 1793"/>
                  <a:gd name="T10" fmla="*/ 105 w 1794"/>
                  <a:gd name="T11" fmla="*/ 1373 h 1793"/>
                  <a:gd name="T12" fmla="*/ 526 w 1794"/>
                  <a:gd name="T13" fmla="*/ 1793 h 1793"/>
                  <a:gd name="T14" fmla="*/ 1268 w 1794"/>
                  <a:gd name="T15" fmla="*/ 1793 h 1793"/>
                  <a:gd name="T16" fmla="*/ 1713 w 1794"/>
                  <a:gd name="T17" fmla="*/ 1349 h 1793"/>
                  <a:gd name="T18" fmla="*/ 1794 w 1794"/>
                  <a:gd name="T19" fmla="*/ 1268 h 1793"/>
                  <a:gd name="T20" fmla="*/ 1794 w 1794"/>
                  <a:gd name="T21" fmla="*/ 525 h 1793"/>
                  <a:gd name="T22" fmla="*/ 1268 w 1794"/>
                  <a:gd name="T23" fmla="*/ 0 h 1793"/>
                  <a:gd name="T24" fmla="*/ 1268 w 1794"/>
                  <a:gd name="T25" fmla="*/ 0 h 1793"/>
                  <a:gd name="T26" fmla="*/ 1734 w 1794"/>
                  <a:gd name="T27" fmla="*/ 1243 h 1793"/>
                  <a:gd name="T28" fmla="*/ 1659 w 1794"/>
                  <a:gd name="T29" fmla="*/ 1319 h 1793"/>
                  <a:gd name="T30" fmla="*/ 1244 w 1794"/>
                  <a:gd name="T31" fmla="*/ 1734 h 1793"/>
                  <a:gd name="T32" fmla="*/ 550 w 1794"/>
                  <a:gd name="T33" fmla="*/ 1734 h 1793"/>
                  <a:gd name="T34" fmla="*/ 157 w 1794"/>
                  <a:gd name="T35" fmla="*/ 1341 h 1793"/>
                  <a:gd name="T36" fmla="*/ 60 w 1794"/>
                  <a:gd name="T37" fmla="*/ 1243 h 1793"/>
                  <a:gd name="T38" fmla="*/ 60 w 1794"/>
                  <a:gd name="T39" fmla="*/ 550 h 1793"/>
                  <a:gd name="T40" fmla="*/ 550 w 1794"/>
                  <a:gd name="T41" fmla="*/ 60 h 1793"/>
                  <a:gd name="T42" fmla="*/ 897 w 1794"/>
                  <a:gd name="T43" fmla="*/ 60 h 1793"/>
                  <a:gd name="T44" fmla="*/ 1244 w 1794"/>
                  <a:gd name="T45" fmla="*/ 60 h 1793"/>
                  <a:gd name="T46" fmla="*/ 1734 w 1794"/>
                  <a:gd name="T47" fmla="*/ 550 h 1793"/>
                  <a:gd name="T48" fmla="*/ 1734 w 1794"/>
                  <a:gd name="T49" fmla="*/ 1243 h 1793"/>
                  <a:gd name="T50" fmla="*/ 1734 w 1794"/>
                  <a:gd name="T51" fmla="*/ 1243 h 17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794" h="1793">
                    <a:moveTo>
                      <a:pt x="1268" y="0"/>
                    </a:moveTo>
                    <a:lnTo>
                      <a:pt x="897" y="0"/>
                    </a:lnTo>
                    <a:lnTo>
                      <a:pt x="526" y="0"/>
                    </a:lnTo>
                    <a:lnTo>
                      <a:pt x="0" y="525"/>
                    </a:lnTo>
                    <a:lnTo>
                      <a:pt x="0" y="1268"/>
                    </a:lnTo>
                    <a:lnTo>
                      <a:pt x="105" y="1373"/>
                    </a:lnTo>
                    <a:lnTo>
                      <a:pt x="526" y="1793"/>
                    </a:lnTo>
                    <a:lnTo>
                      <a:pt x="1268" y="1793"/>
                    </a:lnTo>
                    <a:lnTo>
                      <a:pt x="1713" y="1349"/>
                    </a:lnTo>
                    <a:lnTo>
                      <a:pt x="1794" y="1268"/>
                    </a:lnTo>
                    <a:lnTo>
                      <a:pt x="1794" y="525"/>
                    </a:lnTo>
                    <a:lnTo>
                      <a:pt x="1268" y="0"/>
                    </a:lnTo>
                    <a:lnTo>
                      <a:pt x="1268" y="0"/>
                    </a:lnTo>
                    <a:close/>
                    <a:moveTo>
                      <a:pt x="1734" y="1243"/>
                    </a:moveTo>
                    <a:lnTo>
                      <a:pt x="1659" y="1319"/>
                    </a:lnTo>
                    <a:lnTo>
                      <a:pt x="1244" y="1734"/>
                    </a:lnTo>
                    <a:lnTo>
                      <a:pt x="550" y="1734"/>
                    </a:lnTo>
                    <a:lnTo>
                      <a:pt x="157" y="1341"/>
                    </a:lnTo>
                    <a:lnTo>
                      <a:pt x="60" y="1243"/>
                    </a:lnTo>
                    <a:lnTo>
                      <a:pt x="60" y="550"/>
                    </a:lnTo>
                    <a:lnTo>
                      <a:pt x="550" y="60"/>
                    </a:lnTo>
                    <a:lnTo>
                      <a:pt x="897" y="60"/>
                    </a:lnTo>
                    <a:lnTo>
                      <a:pt x="1244" y="60"/>
                    </a:lnTo>
                    <a:lnTo>
                      <a:pt x="1734" y="550"/>
                    </a:lnTo>
                    <a:lnTo>
                      <a:pt x="1734" y="1243"/>
                    </a:lnTo>
                    <a:lnTo>
                      <a:pt x="1734" y="1243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6" name="Freeform 173"/>
              <p:cNvSpPr>
                <a:spLocks/>
              </p:cNvSpPr>
              <p:nvPr/>
            </p:nvSpPr>
            <p:spPr bwMode="auto">
              <a:xfrm>
                <a:off x="4575170" y="2625729"/>
                <a:ext cx="1763710" cy="2695579"/>
              </a:xfrm>
              <a:custGeom>
                <a:avLst/>
                <a:gdLst>
                  <a:gd name="T0" fmla="*/ 1036 w 1111"/>
                  <a:gd name="T1" fmla="*/ 160 h 1698"/>
                  <a:gd name="T2" fmla="*/ 1036 w 1111"/>
                  <a:gd name="T3" fmla="*/ 1018 h 1698"/>
                  <a:gd name="T4" fmla="*/ 430 w 1111"/>
                  <a:gd name="T5" fmla="*/ 1625 h 1698"/>
                  <a:gd name="T6" fmla="*/ 0 w 1111"/>
                  <a:gd name="T7" fmla="*/ 1625 h 1698"/>
                  <a:gd name="T8" fmla="*/ 0 w 1111"/>
                  <a:gd name="T9" fmla="*/ 1698 h 1698"/>
                  <a:gd name="T10" fmla="*/ 460 w 1111"/>
                  <a:gd name="T11" fmla="*/ 1698 h 1698"/>
                  <a:gd name="T12" fmla="*/ 1111 w 1111"/>
                  <a:gd name="T13" fmla="*/ 1048 h 1698"/>
                  <a:gd name="T14" fmla="*/ 1111 w 1111"/>
                  <a:gd name="T15" fmla="*/ 129 h 1698"/>
                  <a:gd name="T16" fmla="*/ 981 w 1111"/>
                  <a:gd name="T17" fmla="*/ 0 h 1698"/>
                  <a:gd name="T18" fmla="*/ 916 w 1111"/>
                  <a:gd name="T19" fmla="*/ 39 h 1698"/>
                  <a:gd name="T20" fmla="*/ 1036 w 1111"/>
                  <a:gd name="T21" fmla="*/ 160 h 1698"/>
                  <a:gd name="T22" fmla="*/ 1036 w 1111"/>
                  <a:gd name="T23" fmla="*/ 160 h 1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11" h="1698">
                    <a:moveTo>
                      <a:pt x="1036" y="160"/>
                    </a:moveTo>
                    <a:lnTo>
                      <a:pt x="1036" y="1018"/>
                    </a:lnTo>
                    <a:lnTo>
                      <a:pt x="430" y="1625"/>
                    </a:lnTo>
                    <a:lnTo>
                      <a:pt x="0" y="1625"/>
                    </a:lnTo>
                    <a:lnTo>
                      <a:pt x="0" y="1698"/>
                    </a:lnTo>
                    <a:lnTo>
                      <a:pt x="460" y="1698"/>
                    </a:lnTo>
                    <a:lnTo>
                      <a:pt x="1111" y="1048"/>
                    </a:lnTo>
                    <a:lnTo>
                      <a:pt x="1111" y="129"/>
                    </a:lnTo>
                    <a:lnTo>
                      <a:pt x="981" y="0"/>
                    </a:lnTo>
                    <a:lnTo>
                      <a:pt x="916" y="39"/>
                    </a:lnTo>
                    <a:lnTo>
                      <a:pt x="1036" y="160"/>
                    </a:lnTo>
                    <a:lnTo>
                      <a:pt x="1036" y="16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7" name="Freeform 174"/>
              <p:cNvSpPr>
                <a:spLocks/>
              </p:cNvSpPr>
              <p:nvPr/>
            </p:nvSpPr>
            <p:spPr bwMode="auto">
              <a:xfrm>
                <a:off x="2973383" y="1798641"/>
                <a:ext cx="3159122" cy="933450"/>
              </a:xfrm>
              <a:custGeom>
                <a:avLst/>
                <a:gdLst>
                  <a:gd name="T0" fmla="*/ 550 w 1990"/>
                  <a:gd name="T1" fmla="*/ 0 h 588"/>
                  <a:gd name="T2" fmla="*/ 0 w 1990"/>
                  <a:gd name="T3" fmla="*/ 550 h 588"/>
                  <a:gd name="T4" fmla="*/ 67 w 1990"/>
                  <a:gd name="T5" fmla="*/ 588 h 588"/>
                  <a:gd name="T6" fmla="*/ 580 w 1990"/>
                  <a:gd name="T7" fmla="*/ 74 h 588"/>
                  <a:gd name="T8" fmla="*/ 1439 w 1990"/>
                  <a:gd name="T9" fmla="*/ 74 h 588"/>
                  <a:gd name="T10" fmla="*/ 1925 w 1990"/>
                  <a:gd name="T11" fmla="*/ 560 h 588"/>
                  <a:gd name="T12" fmla="*/ 1990 w 1990"/>
                  <a:gd name="T13" fmla="*/ 521 h 588"/>
                  <a:gd name="T14" fmla="*/ 1469 w 1990"/>
                  <a:gd name="T15" fmla="*/ 0 h 588"/>
                  <a:gd name="T16" fmla="*/ 550 w 1990"/>
                  <a:gd name="T17" fmla="*/ 0 h 588"/>
                  <a:gd name="T18" fmla="*/ 550 w 1990"/>
                  <a:gd name="T19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90" h="588">
                    <a:moveTo>
                      <a:pt x="550" y="0"/>
                    </a:moveTo>
                    <a:lnTo>
                      <a:pt x="0" y="550"/>
                    </a:lnTo>
                    <a:lnTo>
                      <a:pt x="67" y="588"/>
                    </a:lnTo>
                    <a:lnTo>
                      <a:pt x="580" y="74"/>
                    </a:lnTo>
                    <a:lnTo>
                      <a:pt x="1439" y="74"/>
                    </a:lnTo>
                    <a:lnTo>
                      <a:pt x="1925" y="560"/>
                    </a:lnTo>
                    <a:lnTo>
                      <a:pt x="1990" y="521"/>
                    </a:lnTo>
                    <a:lnTo>
                      <a:pt x="1469" y="0"/>
                    </a:lnTo>
                    <a:lnTo>
                      <a:pt x="550" y="0"/>
                    </a:lnTo>
                    <a:lnTo>
                      <a:pt x="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8" name="Freeform 175"/>
              <p:cNvSpPr>
                <a:spLocks/>
              </p:cNvSpPr>
              <p:nvPr/>
            </p:nvSpPr>
            <p:spPr bwMode="auto">
              <a:xfrm>
                <a:off x="2813047" y="2671767"/>
                <a:ext cx="1762123" cy="2649541"/>
              </a:xfrm>
              <a:custGeom>
                <a:avLst/>
                <a:gdLst>
                  <a:gd name="T0" fmla="*/ 681 w 1110"/>
                  <a:gd name="T1" fmla="*/ 1596 h 1669"/>
                  <a:gd name="T2" fmla="*/ 75 w 1110"/>
                  <a:gd name="T3" fmla="*/ 989 h 1669"/>
                  <a:gd name="T4" fmla="*/ 75 w 1110"/>
                  <a:gd name="T5" fmla="*/ 131 h 1669"/>
                  <a:gd name="T6" fmla="*/ 168 w 1110"/>
                  <a:gd name="T7" fmla="*/ 38 h 1669"/>
                  <a:gd name="T8" fmla="*/ 101 w 1110"/>
                  <a:gd name="T9" fmla="*/ 0 h 1669"/>
                  <a:gd name="T10" fmla="*/ 0 w 1110"/>
                  <a:gd name="T11" fmla="*/ 100 h 1669"/>
                  <a:gd name="T12" fmla="*/ 0 w 1110"/>
                  <a:gd name="T13" fmla="*/ 1019 h 1669"/>
                  <a:gd name="T14" fmla="*/ 651 w 1110"/>
                  <a:gd name="T15" fmla="*/ 1669 h 1669"/>
                  <a:gd name="T16" fmla="*/ 1110 w 1110"/>
                  <a:gd name="T17" fmla="*/ 1669 h 1669"/>
                  <a:gd name="T18" fmla="*/ 1110 w 1110"/>
                  <a:gd name="T19" fmla="*/ 1596 h 1669"/>
                  <a:gd name="T20" fmla="*/ 681 w 1110"/>
                  <a:gd name="T21" fmla="*/ 1596 h 1669"/>
                  <a:gd name="T22" fmla="*/ 681 w 1110"/>
                  <a:gd name="T23" fmla="*/ 1596 h 16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10" h="1669">
                    <a:moveTo>
                      <a:pt x="681" y="1596"/>
                    </a:moveTo>
                    <a:lnTo>
                      <a:pt x="75" y="989"/>
                    </a:lnTo>
                    <a:lnTo>
                      <a:pt x="75" y="131"/>
                    </a:lnTo>
                    <a:lnTo>
                      <a:pt x="168" y="38"/>
                    </a:lnTo>
                    <a:lnTo>
                      <a:pt x="101" y="0"/>
                    </a:lnTo>
                    <a:lnTo>
                      <a:pt x="0" y="100"/>
                    </a:lnTo>
                    <a:lnTo>
                      <a:pt x="0" y="1019"/>
                    </a:lnTo>
                    <a:lnTo>
                      <a:pt x="651" y="1669"/>
                    </a:lnTo>
                    <a:lnTo>
                      <a:pt x="1110" y="1669"/>
                    </a:lnTo>
                    <a:lnTo>
                      <a:pt x="1110" y="1596"/>
                    </a:lnTo>
                    <a:lnTo>
                      <a:pt x="681" y="1596"/>
                    </a:lnTo>
                    <a:lnTo>
                      <a:pt x="681" y="159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9" name="Freeform 176"/>
              <p:cNvSpPr>
                <a:spLocks/>
              </p:cNvSpPr>
              <p:nvPr/>
            </p:nvSpPr>
            <p:spPr bwMode="auto">
              <a:xfrm>
                <a:off x="4564058" y="2165355"/>
                <a:ext cx="0" cy="274638"/>
              </a:xfrm>
              <a:custGeom>
                <a:avLst/>
                <a:gdLst>
                  <a:gd name="T0" fmla="*/ 0 h 173"/>
                  <a:gd name="T1" fmla="*/ 173 h 173"/>
                  <a:gd name="T2" fmla="*/ 0 h 173"/>
                  <a:gd name="T3" fmla="*/ 0 h 17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73">
                    <a:moveTo>
                      <a:pt x="0" y="0"/>
                    </a:moveTo>
                    <a:lnTo>
                      <a:pt x="0" y="17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20" name="Freeform 177"/>
              <p:cNvSpPr>
                <a:spLocks/>
              </p:cNvSpPr>
              <p:nvPr/>
            </p:nvSpPr>
            <p:spPr bwMode="auto">
              <a:xfrm>
                <a:off x="4533895" y="2135191"/>
                <a:ext cx="63500" cy="334962"/>
              </a:xfrm>
              <a:custGeom>
                <a:avLst/>
                <a:gdLst>
                  <a:gd name="T0" fmla="*/ 29 w 63"/>
                  <a:gd name="T1" fmla="*/ 333 h 333"/>
                  <a:gd name="T2" fmla="*/ 0 w 63"/>
                  <a:gd name="T3" fmla="*/ 303 h 333"/>
                  <a:gd name="T4" fmla="*/ 0 w 63"/>
                  <a:gd name="T5" fmla="*/ 30 h 333"/>
                  <a:gd name="T6" fmla="*/ 29 w 63"/>
                  <a:gd name="T7" fmla="*/ 0 h 333"/>
                  <a:gd name="T8" fmla="*/ 63 w 63"/>
                  <a:gd name="T9" fmla="*/ 30 h 333"/>
                  <a:gd name="T10" fmla="*/ 63 w 63"/>
                  <a:gd name="T11" fmla="*/ 303 h 333"/>
                  <a:gd name="T12" fmla="*/ 29 w 63"/>
                  <a:gd name="T13" fmla="*/ 333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333">
                    <a:moveTo>
                      <a:pt x="29" y="333"/>
                    </a:moveTo>
                    <a:cubicBezTo>
                      <a:pt x="17" y="333"/>
                      <a:pt x="0" y="320"/>
                      <a:pt x="0" y="30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13"/>
                      <a:pt x="17" y="0"/>
                      <a:pt x="29" y="0"/>
                    </a:cubicBezTo>
                    <a:cubicBezTo>
                      <a:pt x="46" y="0"/>
                      <a:pt x="63" y="13"/>
                      <a:pt x="63" y="30"/>
                    </a:cubicBezTo>
                    <a:cubicBezTo>
                      <a:pt x="63" y="303"/>
                      <a:pt x="63" y="303"/>
                      <a:pt x="63" y="303"/>
                    </a:cubicBezTo>
                    <a:cubicBezTo>
                      <a:pt x="63" y="320"/>
                      <a:pt x="46" y="333"/>
                      <a:pt x="29" y="333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21" name="Freeform 178"/>
              <p:cNvSpPr>
                <a:spLocks/>
              </p:cNvSpPr>
              <p:nvPr/>
            </p:nvSpPr>
            <p:spPr bwMode="auto">
              <a:xfrm>
                <a:off x="4564058" y="4670433"/>
                <a:ext cx="0" cy="276225"/>
              </a:xfrm>
              <a:custGeom>
                <a:avLst/>
                <a:gdLst>
                  <a:gd name="T0" fmla="*/ 0 h 174"/>
                  <a:gd name="T1" fmla="*/ 174 h 174"/>
                  <a:gd name="T2" fmla="*/ 0 h 174"/>
                  <a:gd name="T3" fmla="*/ 0 h 174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74">
                    <a:moveTo>
                      <a:pt x="0" y="0"/>
                    </a:moveTo>
                    <a:lnTo>
                      <a:pt x="0" y="17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22" name="Freeform 179"/>
              <p:cNvSpPr>
                <a:spLocks/>
              </p:cNvSpPr>
              <p:nvPr/>
            </p:nvSpPr>
            <p:spPr bwMode="auto">
              <a:xfrm>
                <a:off x="4533895" y="4641858"/>
                <a:ext cx="63500" cy="338139"/>
              </a:xfrm>
              <a:custGeom>
                <a:avLst/>
                <a:gdLst>
                  <a:gd name="T0" fmla="*/ 29 w 63"/>
                  <a:gd name="T1" fmla="*/ 337 h 337"/>
                  <a:gd name="T2" fmla="*/ 0 w 63"/>
                  <a:gd name="T3" fmla="*/ 303 h 337"/>
                  <a:gd name="T4" fmla="*/ 0 w 63"/>
                  <a:gd name="T5" fmla="*/ 29 h 337"/>
                  <a:gd name="T6" fmla="*/ 29 w 63"/>
                  <a:gd name="T7" fmla="*/ 0 h 337"/>
                  <a:gd name="T8" fmla="*/ 63 w 63"/>
                  <a:gd name="T9" fmla="*/ 29 h 337"/>
                  <a:gd name="T10" fmla="*/ 63 w 63"/>
                  <a:gd name="T11" fmla="*/ 303 h 337"/>
                  <a:gd name="T12" fmla="*/ 29 w 63"/>
                  <a:gd name="T13" fmla="*/ 337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337">
                    <a:moveTo>
                      <a:pt x="29" y="337"/>
                    </a:moveTo>
                    <a:cubicBezTo>
                      <a:pt x="17" y="337"/>
                      <a:pt x="0" y="320"/>
                      <a:pt x="0" y="303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13"/>
                      <a:pt x="17" y="0"/>
                      <a:pt x="29" y="0"/>
                    </a:cubicBezTo>
                    <a:cubicBezTo>
                      <a:pt x="46" y="0"/>
                      <a:pt x="63" y="13"/>
                      <a:pt x="63" y="29"/>
                    </a:cubicBezTo>
                    <a:cubicBezTo>
                      <a:pt x="63" y="303"/>
                      <a:pt x="63" y="303"/>
                      <a:pt x="63" y="303"/>
                    </a:cubicBezTo>
                    <a:cubicBezTo>
                      <a:pt x="63" y="320"/>
                      <a:pt x="46" y="337"/>
                      <a:pt x="29" y="337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23" name="Freeform 180"/>
              <p:cNvSpPr>
                <a:spLocks/>
              </p:cNvSpPr>
              <p:nvPr/>
            </p:nvSpPr>
            <p:spPr bwMode="auto">
              <a:xfrm>
                <a:off x="4564058" y="2147891"/>
                <a:ext cx="0" cy="139701"/>
              </a:xfrm>
              <a:custGeom>
                <a:avLst/>
                <a:gdLst>
                  <a:gd name="T0" fmla="*/ 0 h 88"/>
                  <a:gd name="T1" fmla="*/ 88 h 88"/>
                  <a:gd name="T2" fmla="*/ 0 h 88"/>
                  <a:gd name="T3" fmla="*/ 0 h 8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8">
                    <a:moveTo>
                      <a:pt x="0" y="0"/>
                    </a:moveTo>
                    <a:lnTo>
                      <a:pt x="0" y="8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24" name="Freeform 181"/>
              <p:cNvSpPr>
                <a:spLocks/>
              </p:cNvSpPr>
              <p:nvPr/>
            </p:nvSpPr>
            <p:spPr bwMode="auto">
              <a:xfrm>
                <a:off x="4556120" y="2135191"/>
                <a:ext cx="20637" cy="160338"/>
              </a:xfrm>
              <a:custGeom>
                <a:avLst/>
                <a:gdLst>
                  <a:gd name="T0" fmla="*/ 8 w 21"/>
                  <a:gd name="T1" fmla="*/ 160 h 160"/>
                  <a:gd name="T2" fmla="*/ 0 w 21"/>
                  <a:gd name="T3" fmla="*/ 152 h 160"/>
                  <a:gd name="T4" fmla="*/ 0 w 21"/>
                  <a:gd name="T5" fmla="*/ 13 h 160"/>
                  <a:gd name="T6" fmla="*/ 8 w 21"/>
                  <a:gd name="T7" fmla="*/ 0 h 160"/>
                  <a:gd name="T8" fmla="*/ 21 w 21"/>
                  <a:gd name="T9" fmla="*/ 13 h 160"/>
                  <a:gd name="T10" fmla="*/ 21 w 21"/>
                  <a:gd name="T11" fmla="*/ 152 h 160"/>
                  <a:gd name="T12" fmla="*/ 8 w 21"/>
                  <a:gd name="T13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60">
                    <a:moveTo>
                      <a:pt x="8" y="160"/>
                    </a:moveTo>
                    <a:cubicBezTo>
                      <a:pt x="4" y="160"/>
                      <a:pt x="0" y="156"/>
                      <a:pt x="0" y="15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5"/>
                      <a:pt x="4" y="0"/>
                      <a:pt x="8" y="0"/>
                    </a:cubicBezTo>
                    <a:cubicBezTo>
                      <a:pt x="17" y="0"/>
                      <a:pt x="21" y="5"/>
                      <a:pt x="21" y="13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1" y="156"/>
                      <a:pt x="17" y="160"/>
                      <a:pt x="8" y="16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25" name="Freeform 182"/>
              <p:cNvSpPr>
                <a:spLocks/>
              </p:cNvSpPr>
              <p:nvPr/>
            </p:nvSpPr>
            <p:spPr bwMode="auto">
              <a:xfrm>
                <a:off x="4564058" y="4827594"/>
                <a:ext cx="0" cy="139701"/>
              </a:xfrm>
              <a:custGeom>
                <a:avLst/>
                <a:gdLst>
                  <a:gd name="T0" fmla="*/ 0 h 88"/>
                  <a:gd name="T1" fmla="*/ 88 h 88"/>
                  <a:gd name="T2" fmla="*/ 0 h 88"/>
                  <a:gd name="T3" fmla="*/ 0 h 8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8">
                    <a:moveTo>
                      <a:pt x="0" y="0"/>
                    </a:moveTo>
                    <a:lnTo>
                      <a:pt x="0" y="8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26" name="Freeform 183"/>
              <p:cNvSpPr>
                <a:spLocks/>
              </p:cNvSpPr>
              <p:nvPr/>
            </p:nvSpPr>
            <p:spPr bwMode="auto">
              <a:xfrm>
                <a:off x="4556120" y="4814894"/>
                <a:ext cx="20637" cy="165101"/>
              </a:xfrm>
              <a:custGeom>
                <a:avLst/>
                <a:gdLst>
                  <a:gd name="T0" fmla="*/ 8 w 21"/>
                  <a:gd name="T1" fmla="*/ 164 h 164"/>
                  <a:gd name="T2" fmla="*/ 0 w 21"/>
                  <a:gd name="T3" fmla="*/ 151 h 164"/>
                  <a:gd name="T4" fmla="*/ 0 w 21"/>
                  <a:gd name="T5" fmla="*/ 12 h 164"/>
                  <a:gd name="T6" fmla="*/ 8 w 21"/>
                  <a:gd name="T7" fmla="*/ 0 h 164"/>
                  <a:gd name="T8" fmla="*/ 21 w 21"/>
                  <a:gd name="T9" fmla="*/ 12 h 164"/>
                  <a:gd name="T10" fmla="*/ 21 w 21"/>
                  <a:gd name="T11" fmla="*/ 151 h 164"/>
                  <a:gd name="T12" fmla="*/ 8 w 21"/>
                  <a:gd name="T13" fmla="*/ 164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64">
                    <a:moveTo>
                      <a:pt x="8" y="164"/>
                    </a:moveTo>
                    <a:cubicBezTo>
                      <a:pt x="4" y="164"/>
                      <a:pt x="0" y="155"/>
                      <a:pt x="0" y="15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8"/>
                      <a:pt x="4" y="0"/>
                      <a:pt x="8" y="0"/>
                    </a:cubicBezTo>
                    <a:cubicBezTo>
                      <a:pt x="17" y="0"/>
                      <a:pt x="21" y="8"/>
                      <a:pt x="21" y="12"/>
                    </a:cubicBezTo>
                    <a:cubicBezTo>
                      <a:pt x="21" y="151"/>
                      <a:pt x="21" y="151"/>
                      <a:pt x="21" y="151"/>
                    </a:cubicBezTo>
                    <a:cubicBezTo>
                      <a:pt x="21" y="155"/>
                      <a:pt x="17" y="164"/>
                      <a:pt x="8" y="164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27" name="Freeform 184"/>
              <p:cNvSpPr>
                <a:spLocks/>
              </p:cNvSpPr>
              <p:nvPr/>
            </p:nvSpPr>
            <p:spPr bwMode="auto">
              <a:xfrm>
                <a:off x="4698996" y="2155830"/>
                <a:ext cx="12700" cy="136524"/>
              </a:xfrm>
              <a:custGeom>
                <a:avLst/>
                <a:gdLst>
                  <a:gd name="T0" fmla="*/ 8 w 8"/>
                  <a:gd name="T1" fmla="*/ 0 h 86"/>
                  <a:gd name="T2" fmla="*/ 0 w 8"/>
                  <a:gd name="T3" fmla="*/ 86 h 86"/>
                  <a:gd name="T4" fmla="*/ 8 w 8"/>
                  <a:gd name="T5" fmla="*/ 0 h 86"/>
                  <a:gd name="T6" fmla="*/ 8 w 8"/>
                  <a:gd name="T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6">
                    <a:moveTo>
                      <a:pt x="8" y="0"/>
                    </a:moveTo>
                    <a:lnTo>
                      <a:pt x="0" y="86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28" name="Freeform 185"/>
              <p:cNvSpPr>
                <a:spLocks/>
              </p:cNvSpPr>
              <p:nvPr/>
            </p:nvSpPr>
            <p:spPr bwMode="auto">
              <a:xfrm>
                <a:off x="4686296" y="2144716"/>
                <a:ext cx="38100" cy="160338"/>
              </a:xfrm>
              <a:custGeom>
                <a:avLst/>
                <a:gdLst>
                  <a:gd name="T0" fmla="*/ 13 w 38"/>
                  <a:gd name="T1" fmla="*/ 160 h 160"/>
                  <a:gd name="T2" fmla="*/ 13 w 38"/>
                  <a:gd name="T3" fmla="*/ 160 h 160"/>
                  <a:gd name="T4" fmla="*/ 0 w 38"/>
                  <a:gd name="T5" fmla="*/ 147 h 160"/>
                  <a:gd name="T6" fmla="*/ 13 w 38"/>
                  <a:gd name="T7" fmla="*/ 12 h 160"/>
                  <a:gd name="T8" fmla="*/ 30 w 38"/>
                  <a:gd name="T9" fmla="*/ 0 h 160"/>
                  <a:gd name="T10" fmla="*/ 38 w 38"/>
                  <a:gd name="T11" fmla="*/ 12 h 160"/>
                  <a:gd name="T12" fmla="*/ 26 w 38"/>
                  <a:gd name="T13" fmla="*/ 147 h 160"/>
                  <a:gd name="T14" fmla="*/ 13 w 38"/>
                  <a:gd name="T15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60">
                    <a:moveTo>
                      <a:pt x="13" y="160"/>
                    </a:moveTo>
                    <a:cubicBezTo>
                      <a:pt x="13" y="160"/>
                      <a:pt x="13" y="160"/>
                      <a:pt x="13" y="160"/>
                    </a:cubicBezTo>
                    <a:cubicBezTo>
                      <a:pt x="4" y="160"/>
                      <a:pt x="0" y="151"/>
                      <a:pt x="0" y="147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7" y="4"/>
                      <a:pt x="21" y="0"/>
                      <a:pt x="30" y="0"/>
                    </a:cubicBezTo>
                    <a:cubicBezTo>
                      <a:pt x="34" y="0"/>
                      <a:pt x="38" y="8"/>
                      <a:pt x="38" y="12"/>
                    </a:cubicBezTo>
                    <a:cubicBezTo>
                      <a:pt x="26" y="147"/>
                      <a:pt x="26" y="147"/>
                      <a:pt x="26" y="147"/>
                    </a:cubicBezTo>
                    <a:cubicBezTo>
                      <a:pt x="26" y="155"/>
                      <a:pt x="17" y="160"/>
                      <a:pt x="13" y="16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29" name="Freeform 186"/>
              <p:cNvSpPr>
                <a:spLocks/>
              </p:cNvSpPr>
              <p:nvPr/>
            </p:nvSpPr>
            <p:spPr bwMode="auto">
              <a:xfrm>
                <a:off x="4419596" y="4822831"/>
                <a:ext cx="12700" cy="136524"/>
              </a:xfrm>
              <a:custGeom>
                <a:avLst/>
                <a:gdLst>
                  <a:gd name="T0" fmla="*/ 8 w 8"/>
                  <a:gd name="T1" fmla="*/ 0 h 86"/>
                  <a:gd name="T2" fmla="*/ 0 w 8"/>
                  <a:gd name="T3" fmla="*/ 86 h 86"/>
                  <a:gd name="T4" fmla="*/ 8 w 8"/>
                  <a:gd name="T5" fmla="*/ 0 h 86"/>
                  <a:gd name="T6" fmla="*/ 8 w 8"/>
                  <a:gd name="T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6">
                    <a:moveTo>
                      <a:pt x="8" y="0"/>
                    </a:moveTo>
                    <a:lnTo>
                      <a:pt x="0" y="86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30" name="Freeform 187"/>
              <p:cNvSpPr>
                <a:spLocks/>
              </p:cNvSpPr>
              <p:nvPr/>
            </p:nvSpPr>
            <p:spPr bwMode="auto">
              <a:xfrm>
                <a:off x="4406896" y="4810131"/>
                <a:ext cx="38100" cy="161926"/>
              </a:xfrm>
              <a:custGeom>
                <a:avLst/>
                <a:gdLst>
                  <a:gd name="T0" fmla="*/ 13 w 38"/>
                  <a:gd name="T1" fmla="*/ 160 h 160"/>
                  <a:gd name="T2" fmla="*/ 9 w 38"/>
                  <a:gd name="T3" fmla="*/ 160 h 160"/>
                  <a:gd name="T4" fmla="*/ 0 w 38"/>
                  <a:gd name="T5" fmla="*/ 148 h 160"/>
                  <a:gd name="T6" fmla="*/ 13 w 38"/>
                  <a:gd name="T7" fmla="*/ 9 h 160"/>
                  <a:gd name="T8" fmla="*/ 26 w 38"/>
                  <a:gd name="T9" fmla="*/ 0 h 160"/>
                  <a:gd name="T10" fmla="*/ 38 w 38"/>
                  <a:gd name="T11" fmla="*/ 13 h 160"/>
                  <a:gd name="T12" fmla="*/ 26 w 38"/>
                  <a:gd name="T13" fmla="*/ 148 h 160"/>
                  <a:gd name="T14" fmla="*/ 13 w 38"/>
                  <a:gd name="T15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60">
                    <a:moveTo>
                      <a:pt x="13" y="160"/>
                    </a:moveTo>
                    <a:cubicBezTo>
                      <a:pt x="9" y="160"/>
                      <a:pt x="9" y="160"/>
                      <a:pt x="9" y="160"/>
                    </a:cubicBezTo>
                    <a:cubicBezTo>
                      <a:pt x="5" y="160"/>
                      <a:pt x="0" y="152"/>
                      <a:pt x="0" y="148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5"/>
                      <a:pt x="22" y="0"/>
                      <a:pt x="26" y="0"/>
                    </a:cubicBezTo>
                    <a:cubicBezTo>
                      <a:pt x="34" y="0"/>
                      <a:pt x="38" y="5"/>
                      <a:pt x="38" y="13"/>
                    </a:cubicBezTo>
                    <a:cubicBezTo>
                      <a:pt x="26" y="148"/>
                      <a:pt x="26" y="148"/>
                      <a:pt x="26" y="148"/>
                    </a:cubicBezTo>
                    <a:cubicBezTo>
                      <a:pt x="22" y="156"/>
                      <a:pt x="17" y="160"/>
                      <a:pt x="13" y="16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31" name="Freeform 188"/>
              <p:cNvSpPr>
                <a:spLocks/>
              </p:cNvSpPr>
              <p:nvPr/>
            </p:nvSpPr>
            <p:spPr bwMode="auto">
              <a:xfrm>
                <a:off x="4830757" y="2178055"/>
                <a:ext cx="30162" cy="134939"/>
              </a:xfrm>
              <a:custGeom>
                <a:avLst/>
                <a:gdLst>
                  <a:gd name="T0" fmla="*/ 19 w 19"/>
                  <a:gd name="T1" fmla="*/ 0 h 85"/>
                  <a:gd name="T2" fmla="*/ 0 w 19"/>
                  <a:gd name="T3" fmla="*/ 85 h 85"/>
                  <a:gd name="T4" fmla="*/ 19 w 19"/>
                  <a:gd name="T5" fmla="*/ 0 h 85"/>
                  <a:gd name="T6" fmla="*/ 19 w 19"/>
                  <a:gd name="T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85">
                    <a:moveTo>
                      <a:pt x="19" y="0"/>
                    </a:moveTo>
                    <a:lnTo>
                      <a:pt x="0" y="85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32" name="Freeform 189"/>
              <p:cNvSpPr>
                <a:spLocks/>
              </p:cNvSpPr>
              <p:nvPr/>
            </p:nvSpPr>
            <p:spPr bwMode="auto">
              <a:xfrm>
                <a:off x="4818057" y="2165355"/>
                <a:ext cx="53975" cy="160338"/>
              </a:xfrm>
              <a:custGeom>
                <a:avLst/>
                <a:gdLst>
                  <a:gd name="T0" fmla="*/ 12 w 54"/>
                  <a:gd name="T1" fmla="*/ 160 h 160"/>
                  <a:gd name="T2" fmla="*/ 8 w 54"/>
                  <a:gd name="T3" fmla="*/ 160 h 160"/>
                  <a:gd name="T4" fmla="*/ 0 w 54"/>
                  <a:gd name="T5" fmla="*/ 143 h 160"/>
                  <a:gd name="T6" fmla="*/ 29 w 54"/>
                  <a:gd name="T7" fmla="*/ 12 h 160"/>
                  <a:gd name="T8" fmla="*/ 42 w 54"/>
                  <a:gd name="T9" fmla="*/ 0 h 160"/>
                  <a:gd name="T10" fmla="*/ 50 w 54"/>
                  <a:gd name="T11" fmla="*/ 17 h 160"/>
                  <a:gd name="T12" fmla="*/ 25 w 54"/>
                  <a:gd name="T13" fmla="*/ 151 h 160"/>
                  <a:gd name="T14" fmla="*/ 12 w 54"/>
                  <a:gd name="T15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160">
                    <a:moveTo>
                      <a:pt x="12" y="160"/>
                    </a:moveTo>
                    <a:cubicBezTo>
                      <a:pt x="12" y="160"/>
                      <a:pt x="12" y="160"/>
                      <a:pt x="8" y="160"/>
                    </a:cubicBezTo>
                    <a:cubicBezTo>
                      <a:pt x="4" y="160"/>
                      <a:pt x="0" y="151"/>
                      <a:pt x="0" y="143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9" y="4"/>
                      <a:pt x="38" y="0"/>
                      <a:pt x="42" y="0"/>
                    </a:cubicBezTo>
                    <a:cubicBezTo>
                      <a:pt x="50" y="4"/>
                      <a:pt x="54" y="8"/>
                      <a:pt x="50" y="17"/>
                    </a:cubicBezTo>
                    <a:cubicBezTo>
                      <a:pt x="25" y="151"/>
                      <a:pt x="25" y="151"/>
                      <a:pt x="25" y="151"/>
                    </a:cubicBezTo>
                    <a:cubicBezTo>
                      <a:pt x="21" y="155"/>
                      <a:pt x="17" y="160"/>
                      <a:pt x="12" y="16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33" name="Freeform 190"/>
              <p:cNvSpPr>
                <a:spLocks/>
              </p:cNvSpPr>
              <p:nvPr/>
            </p:nvSpPr>
            <p:spPr bwMode="auto">
              <a:xfrm>
                <a:off x="4271958" y="4802194"/>
                <a:ext cx="28575" cy="136524"/>
              </a:xfrm>
              <a:custGeom>
                <a:avLst/>
                <a:gdLst>
                  <a:gd name="T0" fmla="*/ 18 w 18"/>
                  <a:gd name="T1" fmla="*/ 0 h 86"/>
                  <a:gd name="T2" fmla="*/ 0 w 18"/>
                  <a:gd name="T3" fmla="*/ 86 h 86"/>
                  <a:gd name="T4" fmla="*/ 18 w 18"/>
                  <a:gd name="T5" fmla="*/ 0 h 86"/>
                  <a:gd name="T6" fmla="*/ 18 w 18"/>
                  <a:gd name="T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86">
                    <a:moveTo>
                      <a:pt x="18" y="0"/>
                    </a:moveTo>
                    <a:lnTo>
                      <a:pt x="0" y="86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34" name="Freeform 191"/>
              <p:cNvSpPr>
                <a:spLocks/>
              </p:cNvSpPr>
              <p:nvPr/>
            </p:nvSpPr>
            <p:spPr bwMode="auto">
              <a:xfrm>
                <a:off x="4259258" y="4789494"/>
                <a:ext cx="53975" cy="157163"/>
              </a:xfrm>
              <a:custGeom>
                <a:avLst/>
                <a:gdLst>
                  <a:gd name="T0" fmla="*/ 13 w 55"/>
                  <a:gd name="T1" fmla="*/ 156 h 156"/>
                  <a:gd name="T2" fmla="*/ 13 w 55"/>
                  <a:gd name="T3" fmla="*/ 156 h 156"/>
                  <a:gd name="T4" fmla="*/ 0 w 55"/>
                  <a:gd name="T5" fmla="*/ 143 h 156"/>
                  <a:gd name="T6" fmla="*/ 30 w 55"/>
                  <a:gd name="T7" fmla="*/ 9 h 156"/>
                  <a:gd name="T8" fmla="*/ 46 w 55"/>
                  <a:gd name="T9" fmla="*/ 0 h 156"/>
                  <a:gd name="T10" fmla="*/ 55 w 55"/>
                  <a:gd name="T11" fmla="*/ 13 h 156"/>
                  <a:gd name="T12" fmla="*/ 25 w 55"/>
                  <a:gd name="T13" fmla="*/ 148 h 156"/>
                  <a:gd name="T14" fmla="*/ 13 w 55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56">
                    <a:moveTo>
                      <a:pt x="13" y="156"/>
                    </a:moveTo>
                    <a:cubicBezTo>
                      <a:pt x="13" y="156"/>
                      <a:pt x="13" y="156"/>
                      <a:pt x="13" y="156"/>
                    </a:cubicBezTo>
                    <a:cubicBezTo>
                      <a:pt x="4" y="156"/>
                      <a:pt x="0" y="152"/>
                      <a:pt x="0" y="143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34" y="4"/>
                      <a:pt x="38" y="0"/>
                      <a:pt x="46" y="0"/>
                    </a:cubicBezTo>
                    <a:cubicBezTo>
                      <a:pt x="51" y="0"/>
                      <a:pt x="55" y="9"/>
                      <a:pt x="55" y="13"/>
                    </a:cubicBezTo>
                    <a:cubicBezTo>
                      <a:pt x="25" y="148"/>
                      <a:pt x="25" y="148"/>
                      <a:pt x="25" y="148"/>
                    </a:cubicBezTo>
                    <a:cubicBezTo>
                      <a:pt x="25" y="156"/>
                      <a:pt x="21" y="156"/>
                      <a:pt x="13" y="156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35" name="Freeform 192"/>
              <p:cNvSpPr>
                <a:spLocks/>
              </p:cNvSpPr>
              <p:nvPr/>
            </p:nvSpPr>
            <p:spPr bwMode="auto">
              <a:xfrm>
                <a:off x="4957756" y="2216155"/>
                <a:ext cx="42862" cy="131764"/>
              </a:xfrm>
              <a:custGeom>
                <a:avLst/>
                <a:gdLst>
                  <a:gd name="T0" fmla="*/ 27 w 27"/>
                  <a:gd name="T1" fmla="*/ 0 h 83"/>
                  <a:gd name="T2" fmla="*/ 0 w 27"/>
                  <a:gd name="T3" fmla="*/ 83 h 83"/>
                  <a:gd name="T4" fmla="*/ 27 w 27"/>
                  <a:gd name="T5" fmla="*/ 0 h 83"/>
                  <a:gd name="T6" fmla="*/ 27 w 27"/>
                  <a:gd name="T7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83">
                    <a:moveTo>
                      <a:pt x="27" y="0"/>
                    </a:moveTo>
                    <a:lnTo>
                      <a:pt x="0" y="83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36" name="Freeform 193"/>
              <p:cNvSpPr>
                <a:spLocks/>
              </p:cNvSpPr>
              <p:nvPr/>
            </p:nvSpPr>
            <p:spPr bwMode="auto">
              <a:xfrm>
                <a:off x="4945057" y="2203455"/>
                <a:ext cx="71437" cy="155576"/>
              </a:xfrm>
              <a:custGeom>
                <a:avLst/>
                <a:gdLst>
                  <a:gd name="T0" fmla="*/ 13 w 72"/>
                  <a:gd name="T1" fmla="*/ 155 h 155"/>
                  <a:gd name="T2" fmla="*/ 8 w 72"/>
                  <a:gd name="T3" fmla="*/ 155 h 155"/>
                  <a:gd name="T4" fmla="*/ 4 w 72"/>
                  <a:gd name="T5" fmla="*/ 139 h 155"/>
                  <a:gd name="T6" fmla="*/ 46 w 72"/>
                  <a:gd name="T7" fmla="*/ 8 h 155"/>
                  <a:gd name="T8" fmla="*/ 59 w 72"/>
                  <a:gd name="T9" fmla="*/ 4 h 155"/>
                  <a:gd name="T10" fmla="*/ 67 w 72"/>
                  <a:gd name="T11" fmla="*/ 16 h 155"/>
                  <a:gd name="T12" fmla="*/ 25 w 72"/>
                  <a:gd name="T13" fmla="*/ 147 h 155"/>
                  <a:gd name="T14" fmla="*/ 13 w 72"/>
                  <a:gd name="T15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55">
                    <a:moveTo>
                      <a:pt x="13" y="155"/>
                    </a:moveTo>
                    <a:cubicBezTo>
                      <a:pt x="13" y="155"/>
                      <a:pt x="13" y="155"/>
                      <a:pt x="8" y="155"/>
                    </a:cubicBezTo>
                    <a:cubicBezTo>
                      <a:pt x="4" y="151"/>
                      <a:pt x="0" y="147"/>
                      <a:pt x="4" y="139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6" y="4"/>
                      <a:pt x="55" y="0"/>
                      <a:pt x="59" y="4"/>
                    </a:cubicBezTo>
                    <a:cubicBezTo>
                      <a:pt x="67" y="4"/>
                      <a:pt x="72" y="12"/>
                      <a:pt x="67" y="16"/>
                    </a:cubicBezTo>
                    <a:cubicBezTo>
                      <a:pt x="25" y="147"/>
                      <a:pt x="25" y="147"/>
                      <a:pt x="25" y="147"/>
                    </a:cubicBezTo>
                    <a:cubicBezTo>
                      <a:pt x="25" y="151"/>
                      <a:pt x="21" y="155"/>
                      <a:pt x="13" y="155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37" name="Freeform 194"/>
              <p:cNvSpPr>
                <a:spLocks/>
              </p:cNvSpPr>
              <p:nvPr/>
            </p:nvSpPr>
            <p:spPr bwMode="auto">
              <a:xfrm>
                <a:off x="4132257" y="4768856"/>
                <a:ext cx="41275" cy="131764"/>
              </a:xfrm>
              <a:custGeom>
                <a:avLst/>
                <a:gdLst>
                  <a:gd name="T0" fmla="*/ 26 w 26"/>
                  <a:gd name="T1" fmla="*/ 0 h 83"/>
                  <a:gd name="T2" fmla="*/ 0 w 26"/>
                  <a:gd name="T3" fmla="*/ 83 h 83"/>
                  <a:gd name="T4" fmla="*/ 26 w 26"/>
                  <a:gd name="T5" fmla="*/ 0 h 83"/>
                  <a:gd name="T6" fmla="*/ 26 w 26"/>
                  <a:gd name="T7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83">
                    <a:moveTo>
                      <a:pt x="26" y="0"/>
                    </a:moveTo>
                    <a:lnTo>
                      <a:pt x="0" y="83"/>
                    </a:lnTo>
                    <a:lnTo>
                      <a:pt x="26" y="0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38" name="Freeform 195"/>
              <p:cNvSpPr>
                <a:spLocks/>
              </p:cNvSpPr>
              <p:nvPr/>
            </p:nvSpPr>
            <p:spPr bwMode="auto">
              <a:xfrm>
                <a:off x="4114797" y="4751394"/>
                <a:ext cx="73024" cy="157163"/>
              </a:xfrm>
              <a:custGeom>
                <a:avLst/>
                <a:gdLst>
                  <a:gd name="T0" fmla="*/ 17 w 72"/>
                  <a:gd name="T1" fmla="*/ 156 h 156"/>
                  <a:gd name="T2" fmla="*/ 13 w 72"/>
                  <a:gd name="T3" fmla="*/ 156 h 156"/>
                  <a:gd name="T4" fmla="*/ 4 w 72"/>
                  <a:gd name="T5" fmla="*/ 143 h 156"/>
                  <a:gd name="T6" fmla="*/ 46 w 72"/>
                  <a:gd name="T7" fmla="*/ 13 h 156"/>
                  <a:gd name="T8" fmla="*/ 63 w 72"/>
                  <a:gd name="T9" fmla="*/ 5 h 156"/>
                  <a:gd name="T10" fmla="*/ 67 w 72"/>
                  <a:gd name="T11" fmla="*/ 21 h 156"/>
                  <a:gd name="T12" fmla="*/ 25 w 72"/>
                  <a:gd name="T13" fmla="*/ 148 h 156"/>
                  <a:gd name="T14" fmla="*/ 17 w 72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56">
                    <a:moveTo>
                      <a:pt x="17" y="156"/>
                    </a:moveTo>
                    <a:cubicBezTo>
                      <a:pt x="13" y="156"/>
                      <a:pt x="13" y="156"/>
                      <a:pt x="13" y="156"/>
                    </a:cubicBezTo>
                    <a:cubicBezTo>
                      <a:pt x="4" y="156"/>
                      <a:pt x="0" y="148"/>
                      <a:pt x="4" y="14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5"/>
                      <a:pt x="55" y="0"/>
                      <a:pt x="63" y="5"/>
                    </a:cubicBezTo>
                    <a:cubicBezTo>
                      <a:pt x="67" y="5"/>
                      <a:pt x="72" y="13"/>
                      <a:pt x="67" y="21"/>
                    </a:cubicBezTo>
                    <a:cubicBezTo>
                      <a:pt x="25" y="148"/>
                      <a:pt x="25" y="148"/>
                      <a:pt x="25" y="148"/>
                    </a:cubicBezTo>
                    <a:cubicBezTo>
                      <a:pt x="25" y="156"/>
                      <a:pt x="21" y="156"/>
                      <a:pt x="17" y="156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39" name="Freeform 196"/>
              <p:cNvSpPr>
                <a:spLocks/>
              </p:cNvSpPr>
              <p:nvPr/>
            </p:nvSpPr>
            <p:spPr bwMode="auto">
              <a:xfrm>
                <a:off x="5084757" y="2271717"/>
                <a:ext cx="55562" cy="122239"/>
              </a:xfrm>
              <a:custGeom>
                <a:avLst/>
                <a:gdLst>
                  <a:gd name="T0" fmla="*/ 35 w 35"/>
                  <a:gd name="T1" fmla="*/ 0 h 77"/>
                  <a:gd name="T2" fmla="*/ 0 w 35"/>
                  <a:gd name="T3" fmla="*/ 77 h 77"/>
                  <a:gd name="T4" fmla="*/ 35 w 35"/>
                  <a:gd name="T5" fmla="*/ 0 h 77"/>
                  <a:gd name="T6" fmla="*/ 35 w 35"/>
                  <a:gd name="T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77">
                    <a:moveTo>
                      <a:pt x="35" y="0"/>
                    </a:moveTo>
                    <a:lnTo>
                      <a:pt x="0" y="77"/>
                    </a:lnTo>
                    <a:lnTo>
                      <a:pt x="35" y="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40" name="Freeform 197"/>
              <p:cNvSpPr>
                <a:spLocks/>
              </p:cNvSpPr>
              <p:nvPr/>
            </p:nvSpPr>
            <p:spPr bwMode="auto">
              <a:xfrm>
                <a:off x="5067295" y="2257429"/>
                <a:ext cx="84137" cy="149226"/>
              </a:xfrm>
              <a:custGeom>
                <a:avLst/>
                <a:gdLst>
                  <a:gd name="T0" fmla="*/ 17 w 84"/>
                  <a:gd name="T1" fmla="*/ 148 h 148"/>
                  <a:gd name="T2" fmla="*/ 8 w 84"/>
                  <a:gd name="T3" fmla="*/ 148 h 148"/>
                  <a:gd name="T4" fmla="*/ 4 w 84"/>
                  <a:gd name="T5" fmla="*/ 131 h 148"/>
                  <a:gd name="T6" fmla="*/ 59 w 84"/>
                  <a:gd name="T7" fmla="*/ 9 h 148"/>
                  <a:gd name="T8" fmla="*/ 76 w 84"/>
                  <a:gd name="T9" fmla="*/ 0 h 148"/>
                  <a:gd name="T10" fmla="*/ 84 w 84"/>
                  <a:gd name="T11" fmla="*/ 17 h 148"/>
                  <a:gd name="T12" fmla="*/ 25 w 84"/>
                  <a:gd name="T13" fmla="*/ 143 h 148"/>
                  <a:gd name="T14" fmla="*/ 17 w 84"/>
                  <a:gd name="T1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148">
                    <a:moveTo>
                      <a:pt x="17" y="148"/>
                    </a:moveTo>
                    <a:cubicBezTo>
                      <a:pt x="13" y="148"/>
                      <a:pt x="13" y="148"/>
                      <a:pt x="8" y="148"/>
                    </a:cubicBezTo>
                    <a:cubicBezTo>
                      <a:pt x="4" y="143"/>
                      <a:pt x="0" y="139"/>
                      <a:pt x="4" y="131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63" y="0"/>
                      <a:pt x="72" y="0"/>
                      <a:pt x="76" y="0"/>
                    </a:cubicBezTo>
                    <a:cubicBezTo>
                      <a:pt x="80" y="5"/>
                      <a:pt x="84" y="9"/>
                      <a:pt x="84" y="17"/>
                    </a:cubicBezTo>
                    <a:cubicBezTo>
                      <a:pt x="25" y="143"/>
                      <a:pt x="25" y="143"/>
                      <a:pt x="25" y="143"/>
                    </a:cubicBezTo>
                    <a:cubicBezTo>
                      <a:pt x="25" y="148"/>
                      <a:pt x="21" y="148"/>
                      <a:pt x="17" y="148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41" name="Freeform 198"/>
              <p:cNvSpPr>
                <a:spLocks/>
              </p:cNvSpPr>
              <p:nvPr/>
            </p:nvSpPr>
            <p:spPr bwMode="auto">
              <a:xfrm>
                <a:off x="3992558" y="4718057"/>
                <a:ext cx="53975" cy="126999"/>
              </a:xfrm>
              <a:custGeom>
                <a:avLst/>
                <a:gdLst>
                  <a:gd name="T0" fmla="*/ 34 w 34"/>
                  <a:gd name="T1" fmla="*/ 0 h 80"/>
                  <a:gd name="T2" fmla="*/ 0 w 34"/>
                  <a:gd name="T3" fmla="*/ 80 h 80"/>
                  <a:gd name="T4" fmla="*/ 34 w 34"/>
                  <a:gd name="T5" fmla="*/ 0 h 80"/>
                  <a:gd name="T6" fmla="*/ 34 w 34"/>
                  <a:gd name="T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80">
                    <a:moveTo>
                      <a:pt x="34" y="0"/>
                    </a:moveTo>
                    <a:lnTo>
                      <a:pt x="0" y="80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42" name="Freeform 199"/>
              <p:cNvSpPr>
                <a:spLocks/>
              </p:cNvSpPr>
              <p:nvPr/>
            </p:nvSpPr>
            <p:spPr bwMode="auto">
              <a:xfrm>
                <a:off x="3978271" y="4705357"/>
                <a:ext cx="85724" cy="152401"/>
              </a:xfrm>
              <a:custGeom>
                <a:avLst/>
                <a:gdLst>
                  <a:gd name="T0" fmla="*/ 13 w 85"/>
                  <a:gd name="T1" fmla="*/ 152 h 152"/>
                  <a:gd name="T2" fmla="*/ 9 w 85"/>
                  <a:gd name="T3" fmla="*/ 152 h 152"/>
                  <a:gd name="T4" fmla="*/ 0 w 85"/>
                  <a:gd name="T5" fmla="*/ 135 h 152"/>
                  <a:gd name="T6" fmla="*/ 59 w 85"/>
                  <a:gd name="T7" fmla="*/ 8 h 152"/>
                  <a:gd name="T8" fmla="*/ 72 w 85"/>
                  <a:gd name="T9" fmla="*/ 4 h 152"/>
                  <a:gd name="T10" fmla="*/ 80 w 85"/>
                  <a:gd name="T11" fmla="*/ 21 h 152"/>
                  <a:gd name="T12" fmla="*/ 26 w 85"/>
                  <a:gd name="T13" fmla="*/ 143 h 152"/>
                  <a:gd name="T14" fmla="*/ 13 w 85"/>
                  <a:gd name="T15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" h="152">
                    <a:moveTo>
                      <a:pt x="13" y="152"/>
                    </a:moveTo>
                    <a:cubicBezTo>
                      <a:pt x="9" y="152"/>
                      <a:pt x="9" y="152"/>
                      <a:pt x="9" y="152"/>
                    </a:cubicBezTo>
                    <a:cubicBezTo>
                      <a:pt x="0" y="147"/>
                      <a:pt x="0" y="139"/>
                      <a:pt x="0" y="135"/>
                    </a:cubicBezTo>
                    <a:cubicBezTo>
                      <a:pt x="59" y="8"/>
                      <a:pt x="59" y="8"/>
                      <a:pt x="59" y="8"/>
                    </a:cubicBezTo>
                    <a:cubicBezTo>
                      <a:pt x="59" y="4"/>
                      <a:pt x="68" y="0"/>
                      <a:pt x="72" y="4"/>
                    </a:cubicBezTo>
                    <a:cubicBezTo>
                      <a:pt x="80" y="4"/>
                      <a:pt x="85" y="13"/>
                      <a:pt x="80" y="21"/>
                    </a:cubicBezTo>
                    <a:cubicBezTo>
                      <a:pt x="26" y="143"/>
                      <a:pt x="26" y="143"/>
                      <a:pt x="26" y="143"/>
                    </a:cubicBezTo>
                    <a:cubicBezTo>
                      <a:pt x="21" y="147"/>
                      <a:pt x="17" y="152"/>
                      <a:pt x="13" y="152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43" name="Freeform 200"/>
              <p:cNvSpPr>
                <a:spLocks/>
              </p:cNvSpPr>
              <p:nvPr/>
            </p:nvSpPr>
            <p:spPr bwMode="auto">
              <a:xfrm>
                <a:off x="5203819" y="2338391"/>
                <a:ext cx="66675" cy="119064"/>
              </a:xfrm>
              <a:custGeom>
                <a:avLst/>
                <a:gdLst>
                  <a:gd name="T0" fmla="*/ 42 w 42"/>
                  <a:gd name="T1" fmla="*/ 0 h 75"/>
                  <a:gd name="T2" fmla="*/ 0 w 42"/>
                  <a:gd name="T3" fmla="*/ 75 h 75"/>
                  <a:gd name="T4" fmla="*/ 42 w 42"/>
                  <a:gd name="T5" fmla="*/ 0 h 75"/>
                  <a:gd name="T6" fmla="*/ 42 w 42"/>
                  <a:gd name="T7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75">
                    <a:moveTo>
                      <a:pt x="42" y="0"/>
                    </a:moveTo>
                    <a:lnTo>
                      <a:pt x="0" y="75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44" name="Freeform 201"/>
              <p:cNvSpPr>
                <a:spLocks/>
              </p:cNvSpPr>
              <p:nvPr/>
            </p:nvSpPr>
            <p:spPr bwMode="auto">
              <a:xfrm>
                <a:off x="5186357" y="2320929"/>
                <a:ext cx="96837" cy="149226"/>
              </a:xfrm>
              <a:custGeom>
                <a:avLst/>
                <a:gdLst>
                  <a:gd name="T0" fmla="*/ 17 w 97"/>
                  <a:gd name="T1" fmla="*/ 148 h 148"/>
                  <a:gd name="T2" fmla="*/ 8 w 97"/>
                  <a:gd name="T3" fmla="*/ 144 h 148"/>
                  <a:gd name="T4" fmla="*/ 4 w 97"/>
                  <a:gd name="T5" fmla="*/ 127 h 148"/>
                  <a:gd name="T6" fmla="*/ 71 w 97"/>
                  <a:gd name="T7" fmla="*/ 9 h 148"/>
                  <a:gd name="T8" fmla="*/ 88 w 97"/>
                  <a:gd name="T9" fmla="*/ 5 h 148"/>
                  <a:gd name="T10" fmla="*/ 93 w 97"/>
                  <a:gd name="T11" fmla="*/ 22 h 148"/>
                  <a:gd name="T12" fmla="*/ 25 w 97"/>
                  <a:gd name="T13" fmla="*/ 139 h 148"/>
                  <a:gd name="T14" fmla="*/ 17 w 97"/>
                  <a:gd name="T1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7" h="148">
                    <a:moveTo>
                      <a:pt x="17" y="148"/>
                    </a:moveTo>
                    <a:cubicBezTo>
                      <a:pt x="13" y="148"/>
                      <a:pt x="13" y="144"/>
                      <a:pt x="8" y="144"/>
                    </a:cubicBezTo>
                    <a:cubicBezTo>
                      <a:pt x="4" y="139"/>
                      <a:pt x="0" y="135"/>
                      <a:pt x="4" y="127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6" y="5"/>
                      <a:pt x="84" y="0"/>
                      <a:pt x="88" y="5"/>
                    </a:cubicBezTo>
                    <a:cubicBezTo>
                      <a:pt x="97" y="9"/>
                      <a:pt x="97" y="17"/>
                      <a:pt x="93" y="22"/>
                    </a:cubicBezTo>
                    <a:cubicBezTo>
                      <a:pt x="25" y="139"/>
                      <a:pt x="25" y="139"/>
                      <a:pt x="25" y="139"/>
                    </a:cubicBezTo>
                    <a:cubicBezTo>
                      <a:pt x="25" y="144"/>
                      <a:pt x="21" y="148"/>
                      <a:pt x="17" y="148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45" name="Freeform 202"/>
              <p:cNvSpPr>
                <a:spLocks/>
              </p:cNvSpPr>
              <p:nvPr/>
            </p:nvSpPr>
            <p:spPr bwMode="auto">
              <a:xfrm>
                <a:off x="3860797" y="4659318"/>
                <a:ext cx="68262" cy="117474"/>
              </a:xfrm>
              <a:custGeom>
                <a:avLst/>
                <a:gdLst>
                  <a:gd name="T0" fmla="*/ 43 w 43"/>
                  <a:gd name="T1" fmla="*/ 0 h 74"/>
                  <a:gd name="T2" fmla="*/ 0 w 43"/>
                  <a:gd name="T3" fmla="*/ 74 h 74"/>
                  <a:gd name="T4" fmla="*/ 43 w 43"/>
                  <a:gd name="T5" fmla="*/ 0 h 74"/>
                  <a:gd name="T6" fmla="*/ 43 w 43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4">
                    <a:moveTo>
                      <a:pt x="43" y="0"/>
                    </a:moveTo>
                    <a:lnTo>
                      <a:pt x="0" y="74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46" name="Freeform 203"/>
              <p:cNvSpPr>
                <a:spLocks/>
              </p:cNvSpPr>
              <p:nvPr/>
            </p:nvSpPr>
            <p:spPr bwMode="auto">
              <a:xfrm>
                <a:off x="3848097" y="4645032"/>
                <a:ext cx="96837" cy="144463"/>
              </a:xfrm>
              <a:custGeom>
                <a:avLst/>
                <a:gdLst>
                  <a:gd name="T0" fmla="*/ 13 w 97"/>
                  <a:gd name="T1" fmla="*/ 143 h 143"/>
                  <a:gd name="T2" fmla="*/ 8 w 97"/>
                  <a:gd name="T3" fmla="*/ 143 h 143"/>
                  <a:gd name="T4" fmla="*/ 0 w 97"/>
                  <a:gd name="T5" fmla="*/ 126 h 143"/>
                  <a:gd name="T6" fmla="*/ 71 w 97"/>
                  <a:gd name="T7" fmla="*/ 9 h 143"/>
                  <a:gd name="T8" fmla="*/ 88 w 97"/>
                  <a:gd name="T9" fmla="*/ 4 h 143"/>
                  <a:gd name="T10" fmla="*/ 93 w 97"/>
                  <a:gd name="T11" fmla="*/ 21 h 143"/>
                  <a:gd name="T12" fmla="*/ 21 w 97"/>
                  <a:gd name="T13" fmla="*/ 139 h 143"/>
                  <a:gd name="T14" fmla="*/ 13 w 97"/>
                  <a:gd name="T15" fmla="*/ 1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7" h="143">
                    <a:moveTo>
                      <a:pt x="13" y="143"/>
                    </a:moveTo>
                    <a:cubicBezTo>
                      <a:pt x="8" y="143"/>
                      <a:pt x="8" y="143"/>
                      <a:pt x="8" y="143"/>
                    </a:cubicBezTo>
                    <a:cubicBezTo>
                      <a:pt x="0" y="139"/>
                      <a:pt x="0" y="131"/>
                      <a:pt x="0" y="126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6" y="0"/>
                      <a:pt x="80" y="0"/>
                      <a:pt x="88" y="4"/>
                    </a:cubicBezTo>
                    <a:cubicBezTo>
                      <a:pt x="93" y="4"/>
                      <a:pt x="97" y="13"/>
                      <a:pt x="93" y="21"/>
                    </a:cubicBezTo>
                    <a:cubicBezTo>
                      <a:pt x="21" y="139"/>
                      <a:pt x="21" y="139"/>
                      <a:pt x="21" y="139"/>
                    </a:cubicBezTo>
                    <a:cubicBezTo>
                      <a:pt x="21" y="143"/>
                      <a:pt x="17" y="143"/>
                      <a:pt x="13" y="143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47" name="Freeform 204"/>
              <p:cNvSpPr>
                <a:spLocks/>
              </p:cNvSpPr>
              <p:nvPr/>
            </p:nvSpPr>
            <p:spPr bwMode="auto">
              <a:xfrm>
                <a:off x="5313356" y="2419355"/>
                <a:ext cx="79374" cy="109539"/>
              </a:xfrm>
              <a:custGeom>
                <a:avLst/>
                <a:gdLst>
                  <a:gd name="T0" fmla="*/ 50 w 50"/>
                  <a:gd name="T1" fmla="*/ 0 h 69"/>
                  <a:gd name="T2" fmla="*/ 0 w 50"/>
                  <a:gd name="T3" fmla="*/ 69 h 69"/>
                  <a:gd name="T4" fmla="*/ 50 w 50"/>
                  <a:gd name="T5" fmla="*/ 0 h 69"/>
                  <a:gd name="T6" fmla="*/ 50 w 50"/>
                  <a:gd name="T7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69">
                    <a:moveTo>
                      <a:pt x="50" y="0"/>
                    </a:moveTo>
                    <a:lnTo>
                      <a:pt x="0" y="69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48" name="Freeform 205"/>
              <p:cNvSpPr>
                <a:spLocks/>
              </p:cNvSpPr>
              <p:nvPr/>
            </p:nvSpPr>
            <p:spPr bwMode="auto">
              <a:xfrm>
                <a:off x="5300656" y="2401891"/>
                <a:ext cx="106362" cy="139701"/>
              </a:xfrm>
              <a:custGeom>
                <a:avLst/>
                <a:gdLst>
                  <a:gd name="T0" fmla="*/ 12 w 105"/>
                  <a:gd name="T1" fmla="*/ 139 h 139"/>
                  <a:gd name="T2" fmla="*/ 4 w 105"/>
                  <a:gd name="T3" fmla="*/ 135 h 139"/>
                  <a:gd name="T4" fmla="*/ 4 w 105"/>
                  <a:gd name="T5" fmla="*/ 118 h 139"/>
                  <a:gd name="T6" fmla="*/ 84 w 105"/>
                  <a:gd name="T7" fmla="*/ 9 h 139"/>
                  <a:gd name="T8" fmla="*/ 101 w 105"/>
                  <a:gd name="T9" fmla="*/ 5 h 139"/>
                  <a:gd name="T10" fmla="*/ 101 w 105"/>
                  <a:gd name="T11" fmla="*/ 22 h 139"/>
                  <a:gd name="T12" fmla="*/ 21 w 105"/>
                  <a:gd name="T13" fmla="*/ 135 h 139"/>
                  <a:gd name="T14" fmla="*/ 12 w 105"/>
                  <a:gd name="T15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5" h="139">
                    <a:moveTo>
                      <a:pt x="12" y="139"/>
                    </a:moveTo>
                    <a:cubicBezTo>
                      <a:pt x="8" y="139"/>
                      <a:pt x="8" y="139"/>
                      <a:pt x="4" y="135"/>
                    </a:cubicBezTo>
                    <a:cubicBezTo>
                      <a:pt x="0" y="131"/>
                      <a:pt x="0" y="123"/>
                      <a:pt x="4" y="118"/>
                    </a:cubicBezTo>
                    <a:cubicBezTo>
                      <a:pt x="84" y="9"/>
                      <a:pt x="84" y="9"/>
                      <a:pt x="84" y="9"/>
                    </a:cubicBezTo>
                    <a:cubicBezTo>
                      <a:pt x="88" y="5"/>
                      <a:pt x="96" y="0"/>
                      <a:pt x="101" y="5"/>
                    </a:cubicBezTo>
                    <a:cubicBezTo>
                      <a:pt x="105" y="9"/>
                      <a:pt x="105" y="17"/>
                      <a:pt x="101" y="22"/>
                    </a:cubicBezTo>
                    <a:cubicBezTo>
                      <a:pt x="21" y="135"/>
                      <a:pt x="21" y="135"/>
                      <a:pt x="21" y="135"/>
                    </a:cubicBezTo>
                    <a:cubicBezTo>
                      <a:pt x="21" y="135"/>
                      <a:pt x="16" y="139"/>
                      <a:pt x="12" y="139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49" name="Freeform 206"/>
              <p:cNvSpPr>
                <a:spLocks/>
              </p:cNvSpPr>
              <p:nvPr/>
            </p:nvSpPr>
            <p:spPr bwMode="auto">
              <a:xfrm>
                <a:off x="3736971" y="4586293"/>
                <a:ext cx="80962" cy="111124"/>
              </a:xfrm>
              <a:custGeom>
                <a:avLst/>
                <a:gdLst>
                  <a:gd name="T0" fmla="*/ 51 w 51"/>
                  <a:gd name="T1" fmla="*/ 0 h 70"/>
                  <a:gd name="T2" fmla="*/ 0 w 51"/>
                  <a:gd name="T3" fmla="*/ 70 h 70"/>
                  <a:gd name="T4" fmla="*/ 51 w 51"/>
                  <a:gd name="T5" fmla="*/ 0 h 70"/>
                  <a:gd name="T6" fmla="*/ 51 w 51"/>
                  <a:gd name="T7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70">
                    <a:moveTo>
                      <a:pt x="51" y="0"/>
                    </a:moveTo>
                    <a:lnTo>
                      <a:pt x="0" y="70"/>
                    </a:lnTo>
                    <a:lnTo>
                      <a:pt x="51" y="0"/>
                    </a:lnTo>
                    <a:lnTo>
                      <a:pt x="51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50" name="Freeform 207"/>
              <p:cNvSpPr>
                <a:spLocks/>
              </p:cNvSpPr>
              <p:nvPr/>
            </p:nvSpPr>
            <p:spPr bwMode="auto">
              <a:xfrm>
                <a:off x="3721096" y="4573593"/>
                <a:ext cx="109537" cy="134939"/>
              </a:xfrm>
              <a:custGeom>
                <a:avLst/>
                <a:gdLst>
                  <a:gd name="T0" fmla="*/ 16 w 109"/>
                  <a:gd name="T1" fmla="*/ 134 h 134"/>
                  <a:gd name="T2" fmla="*/ 8 w 109"/>
                  <a:gd name="T3" fmla="*/ 134 h 134"/>
                  <a:gd name="T4" fmla="*/ 4 w 109"/>
                  <a:gd name="T5" fmla="*/ 117 h 134"/>
                  <a:gd name="T6" fmla="*/ 88 w 109"/>
                  <a:gd name="T7" fmla="*/ 4 h 134"/>
                  <a:gd name="T8" fmla="*/ 105 w 109"/>
                  <a:gd name="T9" fmla="*/ 4 h 134"/>
                  <a:gd name="T10" fmla="*/ 105 w 109"/>
                  <a:gd name="T11" fmla="*/ 21 h 134"/>
                  <a:gd name="T12" fmla="*/ 25 w 109"/>
                  <a:gd name="T13" fmla="*/ 130 h 134"/>
                  <a:gd name="T14" fmla="*/ 16 w 109"/>
                  <a:gd name="T15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9" h="134">
                    <a:moveTo>
                      <a:pt x="16" y="134"/>
                    </a:moveTo>
                    <a:cubicBezTo>
                      <a:pt x="12" y="134"/>
                      <a:pt x="12" y="134"/>
                      <a:pt x="8" y="134"/>
                    </a:cubicBezTo>
                    <a:cubicBezTo>
                      <a:pt x="4" y="130"/>
                      <a:pt x="0" y="122"/>
                      <a:pt x="4" y="117"/>
                    </a:cubicBezTo>
                    <a:cubicBezTo>
                      <a:pt x="88" y="4"/>
                      <a:pt x="88" y="4"/>
                      <a:pt x="88" y="4"/>
                    </a:cubicBezTo>
                    <a:cubicBezTo>
                      <a:pt x="88" y="0"/>
                      <a:pt x="96" y="0"/>
                      <a:pt x="105" y="4"/>
                    </a:cubicBezTo>
                    <a:cubicBezTo>
                      <a:pt x="109" y="8"/>
                      <a:pt x="109" y="12"/>
                      <a:pt x="105" y="21"/>
                    </a:cubicBezTo>
                    <a:cubicBezTo>
                      <a:pt x="25" y="130"/>
                      <a:pt x="25" y="130"/>
                      <a:pt x="25" y="130"/>
                    </a:cubicBezTo>
                    <a:cubicBezTo>
                      <a:pt x="25" y="134"/>
                      <a:pt x="21" y="134"/>
                      <a:pt x="16" y="134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51" name="Freeform 208"/>
              <p:cNvSpPr>
                <a:spLocks/>
              </p:cNvSpPr>
              <p:nvPr/>
            </p:nvSpPr>
            <p:spPr bwMode="auto">
              <a:xfrm>
                <a:off x="5414957" y="2508255"/>
                <a:ext cx="93662" cy="106364"/>
              </a:xfrm>
              <a:custGeom>
                <a:avLst/>
                <a:gdLst>
                  <a:gd name="T0" fmla="*/ 59 w 59"/>
                  <a:gd name="T1" fmla="*/ 0 h 67"/>
                  <a:gd name="T2" fmla="*/ 0 w 59"/>
                  <a:gd name="T3" fmla="*/ 67 h 67"/>
                  <a:gd name="T4" fmla="*/ 59 w 59"/>
                  <a:gd name="T5" fmla="*/ 0 h 67"/>
                  <a:gd name="T6" fmla="*/ 59 w 59"/>
                  <a:gd name="T7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67">
                    <a:moveTo>
                      <a:pt x="59" y="0"/>
                    </a:moveTo>
                    <a:lnTo>
                      <a:pt x="0" y="67"/>
                    </a:lnTo>
                    <a:lnTo>
                      <a:pt x="59" y="0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52" name="Freeform 209"/>
              <p:cNvSpPr>
                <a:spLocks/>
              </p:cNvSpPr>
              <p:nvPr/>
            </p:nvSpPr>
            <p:spPr bwMode="auto">
              <a:xfrm>
                <a:off x="5402257" y="2495555"/>
                <a:ext cx="117474" cy="131764"/>
              </a:xfrm>
              <a:custGeom>
                <a:avLst/>
                <a:gdLst>
                  <a:gd name="T0" fmla="*/ 12 w 117"/>
                  <a:gd name="T1" fmla="*/ 131 h 131"/>
                  <a:gd name="T2" fmla="*/ 8 w 117"/>
                  <a:gd name="T3" fmla="*/ 126 h 131"/>
                  <a:gd name="T4" fmla="*/ 4 w 117"/>
                  <a:gd name="T5" fmla="*/ 109 h 131"/>
                  <a:gd name="T6" fmla="*/ 96 w 117"/>
                  <a:gd name="T7" fmla="*/ 8 h 131"/>
                  <a:gd name="T8" fmla="*/ 113 w 117"/>
                  <a:gd name="T9" fmla="*/ 4 h 131"/>
                  <a:gd name="T10" fmla="*/ 113 w 117"/>
                  <a:gd name="T11" fmla="*/ 21 h 131"/>
                  <a:gd name="T12" fmla="*/ 25 w 117"/>
                  <a:gd name="T13" fmla="*/ 126 h 131"/>
                  <a:gd name="T14" fmla="*/ 12 w 117"/>
                  <a:gd name="T15" fmla="*/ 131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" h="131">
                    <a:moveTo>
                      <a:pt x="12" y="131"/>
                    </a:moveTo>
                    <a:cubicBezTo>
                      <a:pt x="8" y="126"/>
                      <a:pt x="8" y="126"/>
                      <a:pt x="8" y="126"/>
                    </a:cubicBezTo>
                    <a:cubicBezTo>
                      <a:pt x="0" y="122"/>
                      <a:pt x="0" y="114"/>
                      <a:pt x="4" y="109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101" y="0"/>
                      <a:pt x="109" y="0"/>
                      <a:pt x="113" y="4"/>
                    </a:cubicBezTo>
                    <a:cubicBezTo>
                      <a:pt x="117" y="8"/>
                      <a:pt x="117" y="17"/>
                      <a:pt x="113" y="21"/>
                    </a:cubicBezTo>
                    <a:cubicBezTo>
                      <a:pt x="25" y="126"/>
                      <a:pt x="25" y="126"/>
                      <a:pt x="25" y="126"/>
                    </a:cubicBezTo>
                    <a:cubicBezTo>
                      <a:pt x="21" y="126"/>
                      <a:pt x="16" y="131"/>
                      <a:pt x="12" y="13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53" name="Freeform 210"/>
              <p:cNvSpPr>
                <a:spLocks/>
              </p:cNvSpPr>
              <p:nvPr/>
            </p:nvSpPr>
            <p:spPr bwMode="auto">
              <a:xfrm>
                <a:off x="3624259" y="4502156"/>
                <a:ext cx="87312" cy="101599"/>
              </a:xfrm>
              <a:custGeom>
                <a:avLst/>
                <a:gdLst>
                  <a:gd name="T0" fmla="*/ 55 w 55"/>
                  <a:gd name="T1" fmla="*/ 0 h 64"/>
                  <a:gd name="T2" fmla="*/ 0 w 55"/>
                  <a:gd name="T3" fmla="*/ 64 h 64"/>
                  <a:gd name="T4" fmla="*/ 55 w 55"/>
                  <a:gd name="T5" fmla="*/ 0 h 64"/>
                  <a:gd name="T6" fmla="*/ 55 w 55"/>
                  <a:gd name="T7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64">
                    <a:moveTo>
                      <a:pt x="55" y="0"/>
                    </a:moveTo>
                    <a:lnTo>
                      <a:pt x="0" y="64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54" name="Freeform 211"/>
              <p:cNvSpPr>
                <a:spLocks/>
              </p:cNvSpPr>
              <p:nvPr/>
            </p:nvSpPr>
            <p:spPr bwMode="auto">
              <a:xfrm>
                <a:off x="3606797" y="4489456"/>
                <a:ext cx="122237" cy="126999"/>
              </a:xfrm>
              <a:custGeom>
                <a:avLst/>
                <a:gdLst>
                  <a:gd name="T0" fmla="*/ 17 w 122"/>
                  <a:gd name="T1" fmla="*/ 127 h 127"/>
                  <a:gd name="T2" fmla="*/ 8 w 122"/>
                  <a:gd name="T3" fmla="*/ 122 h 127"/>
                  <a:gd name="T4" fmla="*/ 8 w 122"/>
                  <a:gd name="T5" fmla="*/ 106 h 127"/>
                  <a:gd name="T6" fmla="*/ 97 w 122"/>
                  <a:gd name="T7" fmla="*/ 5 h 127"/>
                  <a:gd name="T8" fmla="*/ 114 w 122"/>
                  <a:gd name="T9" fmla="*/ 5 h 127"/>
                  <a:gd name="T10" fmla="*/ 118 w 122"/>
                  <a:gd name="T11" fmla="*/ 21 h 127"/>
                  <a:gd name="T12" fmla="*/ 25 w 122"/>
                  <a:gd name="T13" fmla="*/ 122 h 127"/>
                  <a:gd name="T14" fmla="*/ 17 w 122"/>
                  <a:gd name="T15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2" h="127">
                    <a:moveTo>
                      <a:pt x="17" y="127"/>
                    </a:moveTo>
                    <a:cubicBezTo>
                      <a:pt x="13" y="127"/>
                      <a:pt x="8" y="127"/>
                      <a:pt x="8" y="122"/>
                    </a:cubicBezTo>
                    <a:cubicBezTo>
                      <a:pt x="4" y="118"/>
                      <a:pt x="0" y="114"/>
                      <a:pt x="8" y="106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101" y="0"/>
                      <a:pt x="109" y="0"/>
                      <a:pt x="114" y="5"/>
                    </a:cubicBezTo>
                    <a:cubicBezTo>
                      <a:pt x="122" y="9"/>
                      <a:pt x="122" y="17"/>
                      <a:pt x="118" y="21"/>
                    </a:cubicBezTo>
                    <a:cubicBezTo>
                      <a:pt x="25" y="122"/>
                      <a:pt x="25" y="122"/>
                      <a:pt x="25" y="122"/>
                    </a:cubicBezTo>
                    <a:cubicBezTo>
                      <a:pt x="21" y="127"/>
                      <a:pt x="17" y="127"/>
                      <a:pt x="17" y="127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55" name="Freeform 212"/>
              <p:cNvSpPr>
                <a:spLocks/>
              </p:cNvSpPr>
              <p:nvPr/>
            </p:nvSpPr>
            <p:spPr bwMode="auto">
              <a:xfrm>
                <a:off x="5511793" y="2614617"/>
                <a:ext cx="101599" cy="92074"/>
              </a:xfrm>
              <a:custGeom>
                <a:avLst/>
                <a:gdLst>
                  <a:gd name="T0" fmla="*/ 64 w 64"/>
                  <a:gd name="T1" fmla="*/ 0 h 58"/>
                  <a:gd name="T2" fmla="*/ 0 w 64"/>
                  <a:gd name="T3" fmla="*/ 58 h 58"/>
                  <a:gd name="T4" fmla="*/ 64 w 64"/>
                  <a:gd name="T5" fmla="*/ 0 h 58"/>
                  <a:gd name="T6" fmla="*/ 64 w 64"/>
                  <a:gd name="T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58">
                    <a:moveTo>
                      <a:pt x="64" y="0"/>
                    </a:moveTo>
                    <a:lnTo>
                      <a:pt x="0" y="58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56" name="Freeform 213"/>
              <p:cNvSpPr>
                <a:spLocks/>
              </p:cNvSpPr>
              <p:nvPr/>
            </p:nvSpPr>
            <p:spPr bwMode="auto">
              <a:xfrm>
                <a:off x="5499094" y="2600329"/>
                <a:ext cx="128587" cy="119064"/>
              </a:xfrm>
              <a:custGeom>
                <a:avLst/>
                <a:gdLst>
                  <a:gd name="T0" fmla="*/ 13 w 127"/>
                  <a:gd name="T1" fmla="*/ 118 h 118"/>
                  <a:gd name="T2" fmla="*/ 5 w 127"/>
                  <a:gd name="T3" fmla="*/ 114 h 118"/>
                  <a:gd name="T4" fmla="*/ 5 w 127"/>
                  <a:gd name="T5" fmla="*/ 97 h 118"/>
                  <a:gd name="T6" fmla="*/ 106 w 127"/>
                  <a:gd name="T7" fmla="*/ 4 h 118"/>
                  <a:gd name="T8" fmla="*/ 122 w 127"/>
                  <a:gd name="T9" fmla="*/ 4 h 118"/>
                  <a:gd name="T10" fmla="*/ 122 w 127"/>
                  <a:gd name="T11" fmla="*/ 21 h 118"/>
                  <a:gd name="T12" fmla="*/ 21 w 127"/>
                  <a:gd name="T13" fmla="*/ 114 h 118"/>
                  <a:gd name="T14" fmla="*/ 13 w 127"/>
                  <a:gd name="T1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118">
                    <a:moveTo>
                      <a:pt x="13" y="118"/>
                    </a:moveTo>
                    <a:cubicBezTo>
                      <a:pt x="9" y="118"/>
                      <a:pt x="5" y="114"/>
                      <a:pt x="5" y="114"/>
                    </a:cubicBezTo>
                    <a:cubicBezTo>
                      <a:pt x="0" y="110"/>
                      <a:pt x="0" y="101"/>
                      <a:pt x="5" y="97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10" y="0"/>
                      <a:pt x="118" y="0"/>
                      <a:pt x="122" y="4"/>
                    </a:cubicBezTo>
                    <a:cubicBezTo>
                      <a:pt x="127" y="9"/>
                      <a:pt x="127" y="17"/>
                      <a:pt x="122" y="21"/>
                    </a:cubicBezTo>
                    <a:cubicBezTo>
                      <a:pt x="21" y="114"/>
                      <a:pt x="21" y="114"/>
                      <a:pt x="21" y="114"/>
                    </a:cubicBezTo>
                    <a:cubicBezTo>
                      <a:pt x="17" y="118"/>
                      <a:pt x="13" y="118"/>
                      <a:pt x="13" y="118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57" name="Freeform 214"/>
              <p:cNvSpPr>
                <a:spLocks/>
              </p:cNvSpPr>
              <p:nvPr/>
            </p:nvSpPr>
            <p:spPr bwMode="auto">
              <a:xfrm>
                <a:off x="3517896" y="4408492"/>
                <a:ext cx="101599" cy="93664"/>
              </a:xfrm>
              <a:custGeom>
                <a:avLst/>
                <a:gdLst>
                  <a:gd name="T0" fmla="*/ 64 w 64"/>
                  <a:gd name="T1" fmla="*/ 0 h 59"/>
                  <a:gd name="T2" fmla="*/ 0 w 64"/>
                  <a:gd name="T3" fmla="*/ 59 h 59"/>
                  <a:gd name="T4" fmla="*/ 64 w 64"/>
                  <a:gd name="T5" fmla="*/ 0 h 59"/>
                  <a:gd name="T6" fmla="*/ 64 w 64"/>
                  <a:gd name="T7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59">
                    <a:moveTo>
                      <a:pt x="64" y="0"/>
                    </a:moveTo>
                    <a:lnTo>
                      <a:pt x="0" y="59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58" name="Freeform 215"/>
              <p:cNvSpPr>
                <a:spLocks/>
              </p:cNvSpPr>
              <p:nvPr/>
            </p:nvSpPr>
            <p:spPr bwMode="auto">
              <a:xfrm>
                <a:off x="3505196" y="4395792"/>
                <a:ext cx="126999" cy="119064"/>
              </a:xfrm>
              <a:custGeom>
                <a:avLst/>
                <a:gdLst>
                  <a:gd name="T0" fmla="*/ 13 w 126"/>
                  <a:gd name="T1" fmla="*/ 118 h 118"/>
                  <a:gd name="T2" fmla="*/ 4 w 126"/>
                  <a:gd name="T3" fmla="*/ 113 h 118"/>
                  <a:gd name="T4" fmla="*/ 4 w 126"/>
                  <a:gd name="T5" fmla="*/ 97 h 118"/>
                  <a:gd name="T6" fmla="*/ 105 w 126"/>
                  <a:gd name="T7" fmla="*/ 4 h 118"/>
                  <a:gd name="T8" fmla="*/ 122 w 126"/>
                  <a:gd name="T9" fmla="*/ 4 h 118"/>
                  <a:gd name="T10" fmla="*/ 122 w 126"/>
                  <a:gd name="T11" fmla="*/ 21 h 118"/>
                  <a:gd name="T12" fmla="*/ 21 w 126"/>
                  <a:gd name="T13" fmla="*/ 113 h 118"/>
                  <a:gd name="T14" fmla="*/ 13 w 126"/>
                  <a:gd name="T1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6" h="118">
                    <a:moveTo>
                      <a:pt x="13" y="118"/>
                    </a:moveTo>
                    <a:cubicBezTo>
                      <a:pt x="8" y="118"/>
                      <a:pt x="4" y="113"/>
                      <a:pt x="4" y="113"/>
                    </a:cubicBezTo>
                    <a:cubicBezTo>
                      <a:pt x="0" y="105"/>
                      <a:pt x="0" y="101"/>
                      <a:pt x="4" y="97"/>
                    </a:cubicBezTo>
                    <a:cubicBezTo>
                      <a:pt x="105" y="4"/>
                      <a:pt x="105" y="4"/>
                      <a:pt x="105" y="4"/>
                    </a:cubicBezTo>
                    <a:cubicBezTo>
                      <a:pt x="109" y="0"/>
                      <a:pt x="118" y="0"/>
                      <a:pt x="122" y="4"/>
                    </a:cubicBezTo>
                    <a:cubicBezTo>
                      <a:pt x="126" y="8"/>
                      <a:pt x="126" y="17"/>
                      <a:pt x="122" y="21"/>
                    </a:cubicBezTo>
                    <a:cubicBezTo>
                      <a:pt x="21" y="113"/>
                      <a:pt x="21" y="113"/>
                      <a:pt x="21" y="113"/>
                    </a:cubicBezTo>
                    <a:cubicBezTo>
                      <a:pt x="17" y="113"/>
                      <a:pt x="17" y="118"/>
                      <a:pt x="13" y="118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59" name="Freeform 216"/>
              <p:cNvSpPr>
                <a:spLocks/>
              </p:cNvSpPr>
              <p:nvPr/>
            </p:nvSpPr>
            <p:spPr bwMode="auto">
              <a:xfrm>
                <a:off x="5597520" y="2728916"/>
                <a:ext cx="109537" cy="79375"/>
              </a:xfrm>
              <a:custGeom>
                <a:avLst/>
                <a:gdLst>
                  <a:gd name="T0" fmla="*/ 69 w 69"/>
                  <a:gd name="T1" fmla="*/ 0 h 50"/>
                  <a:gd name="T2" fmla="*/ 0 w 69"/>
                  <a:gd name="T3" fmla="*/ 50 h 50"/>
                  <a:gd name="T4" fmla="*/ 69 w 69"/>
                  <a:gd name="T5" fmla="*/ 0 h 50"/>
                  <a:gd name="T6" fmla="*/ 69 w 69"/>
                  <a:gd name="T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9" h="50">
                    <a:moveTo>
                      <a:pt x="69" y="0"/>
                    </a:moveTo>
                    <a:lnTo>
                      <a:pt x="0" y="50"/>
                    </a:lnTo>
                    <a:lnTo>
                      <a:pt x="69" y="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60" name="Freeform 217"/>
              <p:cNvSpPr>
                <a:spLocks/>
              </p:cNvSpPr>
              <p:nvPr/>
            </p:nvSpPr>
            <p:spPr bwMode="auto">
              <a:xfrm>
                <a:off x="5580055" y="2716216"/>
                <a:ext cx="139699" cy="104774"/>
              </a:xfrm>
              <a:custGeom>
                <a:avLst/>
                <a:gdLst>
                  <a:gd name="T0" fmla="*/ 17 w 139"/>
                  <a:gd name="T1" fmla="*/ 105 h 105"/>
                  <a:gd name="T2" fmla="*/ 5 w 139"/>
                  <a:gd name="T3" fmla="*/ 101 h 105"/>
                  <a:gd name="T4" fmla="*/ 9 w 139"/>
                  <a:gd name="T5" fmla="*/ 84 h 105"/>
                  <a:gd name="T6" fmla="*/ 118 w 139"/>
                  <a:gd name="T7" fmla="*/ 4 h 105"/>
                  <a:gd name="T8" fmla="*/ 135 w 139"/>
                  <a:gd name="T9" fmla="*/ 8 h 105"/>
                  <a:gd name="T10" fmla="*/ 131 w 139"/>
                  <a:gd name="T11" fmla="*/ 25 h 105"/>
                  <a:gd name="T12" fmla="*/ 21 w 139"/>
                  <a:gd name="T13" fmla="*/ 105 h 105"/>
                  <a:gd name="T14" fmla="*/ 17 w 139"/>
                  <a:gd name="T15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9" h="105">
                    <a:moveTo>
                      <a:pt x="17" y="105"/>
                    </a:moveTo>
                    <a:cubicBezTo>
                      <a:pt x="13" y="105"/>
                      <a:pt x="9" y="105"/>
                      <a:pt x="5" y="101"/>
                    </a:cubicBezTo>
                    <a:cubicBezTo>
                      <a:pt x="0" y="97"/>
                      <a:pt x="5" y="88"/>
                      <a:pt x="9" y="84"/>
                    </a:cubicBezTo>
                    <a:cubicBezTo>
                      <a:pt x="118" y="4"/>
                      <a:pt x="118" y="4"/>
                      <a:pt x="118" y="4"/>
                    </a:cubicBezTo>
                    <a:cubicBezTo>
                      <a:pt x="122" y="0"/>
                      <a:pt x="131" y="0"/>
                      <a:pt x="135" y="8"/>
                    </a:cubicBezTo>
                    <a:cubicBezTo>
                      <a:pt x="139" y="13"/>
                      <a:pt x="139" y="21"/>
                      <a:pt x="131" y="25"/>
                    </a:cubicBezTo>
                    <a:cubicBezTo>
                      <a:pt x="21" y="105"/>
                      <a:pt x="21" y="105"/>
                      <a:pt x="21" y="105"/>
                    </a:cubicBezTo>
                    <a:cubicBezTo>
                      <a:pt x="17" y="105"/>
                      <a:pt x="17" y="105"/>
                      <a:pt x="17" y="105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61" name="Freeform 218"/>
              <p:cNvSpPr>
                <a:spLocks/>
              </p:cNvSpPr>
              <p:nvPr/>
            </p:nvSpPr>
            <p:spPr bwMode="auto">
              <a:xfrm>
                <a:off x="3424234" y="4302130"/>
                <a:ext cx="109537" cy="85725"/>
              </a:xfrm>
              <a:custGeom>
                <a:avLst/>
                <a:gdLst>
                  <a:gd name="T0" fmla="*/ 69 w 69"/>
                  <a:gd name="T1" fmla="*/ 0 h 54"/>
                  <a:gd name="T2" fmla="*/ 0 w 69"/>
                  <a:gd name="T3" fmla="*/ 54 h 54"/>
                  <a:gd name="T4" fmla="*/ 69 w 69"/>
                  <a:gd name="T5" fmla="*/ 0 h 54"/>
                  <a:gd name="T6" fmla="*/ 69 w 69"/>
                  <a:gd name="T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9" h="54">
                    <a:moveTo>
                      <a:pt x="69" y="0"/>
                    </a:moveTo>
                    <a:lnTo>
                      <a:pt x="0" y="54"/>
                    </a:lnTo>
                    <a:lnTo>
                      <a:pt x="69" y="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62" name="Freeform 219"/>
              <p:cNvSpPr>
                <a:spLocks/>
              </p:cNvSpPr>
              <p:nvPr/>
            </p:nvSpPr>
            <p:spPr bwMode="auto">
              <a:xfrm>
                <a:off x="3411534" y="4291018"/>
                <a:ext cx="139699" cy="104774"/>
              </a:xfrm>
              <a:custGeom>
                <a:avLst/>
                <a:gdLst>
                  <a:gd name="T0" fmla="*/ 13 w 139"/>
                  <a:gd name="T1" fmla="*/ 105 h 105"/>
                  <a:gd name="T2" fmla="*/ 5 w 139"/>
                  <a:gd name="T3" fmla="*/ 101 h 105"/>
                  <a:gd name="T4" fmla="*/ 5 w 139"/>
                  <a:gd name="T5" fmla="*/ 84 h 105"/>
                  <a:gd name="T6" fmla="*/ 118 w 139"/>
                  <a:gd name="T7" fmla="*/ 4 h 105"/>
                  <a:gd name="T8" fmla="*/ 135 w 139"/>
                  <a:gd name="T9" fmla="*/ 8 h 105"/>
                  <a:gd name="T10" fmla="*/ 131 w 139"/>
                  <a:gd name="T11" fmla="*/ 25 h 105"/>
                  <a:gd name="T12" fmla="*/ 21 w 139"/>
                  <a:gd name="T13" fmla="*/ 105 h 105"/>
                  <a:gd name="T14" fmla="*/ 13 w 139"/>
                  <a:gd name="T15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9" h="105">
                    <a:moveTo>
                      <a:pt x="13" y="105"/>
                    </a:moveTo>
                    <a:cubicBezTo>
                      <a:pt x="9" y="105"/>
                      <a:pt x="5" y="105"/>
                      <a:pt x="5" y="101"/>
                    </a:cubicBezTo>
                    <a:cubicBezTo>
                      <a:pt x="0" y="96"/>
                      <a:pt x="0" y="88"/>
                      <a:pt x="5" y="84"/>
                    </a:cubicBezTo>
                    <a:cubicBezTo>
                      <a:pt x="118" y="4"/>
                      <a:pt x="118" y="4"/>
                      <a:pt x="118" y="4"/>
                    </a:cubicBezTo>
                    <a:cubicBezTo>
                      <a:pt x="122" y="0"/>
                      <a:pt x="131" y="4"/>
                      <a:pt x="135" y="8"/>
                    </a:cubicBezTo>
                    <a:cubicBezTo>
                      <a:pt x="139" y="12"/>
                      <a:pt x="135" y="21"/>
                      <a:pt x="131" y="25"/>
                    </a:cubicBezTo>
                    <a:cubicBezTo>
                      <a:pt x="21" y="105"/>
                      <a:pt x="21" y="105"/>
                      <a:pt x="21" y="105"/>
                    </a:cubicBezTo>
                    <a:cubicBezTo>
                      <a:pt x="17" y="105"/>
                      <a:pt x="17" y="105"/>
                      <a:pt x="13" y="105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63" name="Freeform 220"/>
              <p:cNvSpPr>
                <a:spLocks/>
              </p:cNvSpPr>
              <p:nvPr/>
            </p:nvSpPr>
            <p:spPr bwMode="auto">
              <a:xfrm>
                <a:off x="5668957" y="2851155"/>
                <a:ext cx="119062" cy="71439"/>
              </a:xfrm>
              <a:custGeom>
                <a:avLst/>
                <a:gdLst>
                  <a:gd name="T0" fmla="*/ 75 w 75"/>
                  <a:gd name="T1" fmla="*/ 0 h 45"/>
                  <a:gd name="T2" fmla="*/ 0 w 75"/>
                  <a:gd name="T3" fmla="*/ 45 h 45"/>
                  <a:gd name="T4" fmla="*/ 75 w 75"/>
                  <a:gd name="T5" fmla="*/ 0 h 45"/>
                  <a:gd name="T6" fmla="*/ 75 w 75"/>
                  <a:gd name="T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" h="45">
                    <a:moveTo>
                      <a:pt x="75" y="0"/>
                    </a:moveTo>
                    <a:lnTo>
                      <a:pt x="0" y="45"/>
                    </a:lnTo>
                    <a:lnTo>
                      <a:pt x="75" y="0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64" name="Freeform 221"/>
              <p:cNvSpPr>
                <a:spLocks/>
              </p:cNvSpPr>
              <p:nvPr/>
            </p:nvSpPr>
            <p:spPr bwMode="auto">
              <a:xfrm>
                <a:off x="5651494" y="2838455"/>
                <a:ext cx="149226" cy="96839"/>
              </a:xfrm>
              <a:custGeom>
                <a:avLst/>
                <a:gdLst>
                  <a:gd name="T0" fmla="*/ 17 w 147"/>
                  <a:gd name="T1" fmla="*/ 97 h 97"/>
                  <a:gd name="T2" fmla="*/ 4 w 147"/>
                  <a:gd name="T3" fmla="*/ 88 h 97"/>
                  <a:gd name="T4" fmla="*/ 8 w 147"/>
                  <a:gd name="T5" fmla="*/ 72 h 97"/>
                  <a:gd name="T6" fmla="*/ 126 w 147"/>
                  <a:gd name="T7" fmla="*/ 4 h 97"/>
                  <a:gd name="T8" fmla="*/ 143 w 147"/>
                  <a:gd name="T9" fmla="*/ 8 h 97"/>
                  <a:gd name="T10" fmla="*/ 139 w 147"/>
                  <a:gd name="T11" fmla="*/ 25 h 97"/>
                  <a:gd name="T12" fmla="*/ 21 w 147"/>
                  <a:gd name="T13" fmla="*/ 93 h 97"/>
                  <a:gd name="T14" fmla="*/ 17 w 147"/>
                  <a:gd name="T15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7" h="97">
                    <a:moveTo>
                      <a:pt x="17" y="97"/>
                    </a:moveTo>
                    <a:cubicBezTo>
                      <a:pt x="13" y="97"/>
                      <a:pt x="8" y="93"/>
                      <a:pt x="4" y="88"/>
                    </a:cubicBezTo>
                    <a:cubicBezTo>
                      <a:pt x="0" y="84"/>
                      <a:pt x="4" y="76"/>
                      <a:pt x="8" y="72"/>
                    </a:cubicBezTo>
                    <a:cubicBezTo>
                      <a:pt x="126" y="4"/>
                      <a:pt x="126" y="4"/>
                      <a:pt x="126" y="4"/>
                    </a:cubicBezTo>
                    <a:cubicBezTo>
                      <a:pt x="135" y="0"/>
                      <a:pt x="139" y="4"/>
                      <a:pt x="143" y="8"/>
                    </a:cubicBezTo>
                    <a:cubicBezTo>
                      <a:pt x="147" y="13"/>
                      <a:pt x="147" y="21"/>
                      <a:pt x="139" y="25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17" y="97"/>
                      <a:pt x="17" y="97"/>
                      <a:pt x="17" y="97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65" name="Freeform 222"/>
              <p:cNvSpPr>
                <a:spLocks/>
              </p:cNvSpPr>
              <p:nvPr/>
            </p:nvSpPr>
            <p:spPr bwMode="auto">
              <a:xfrm>
                <a:off x="3343272" y="4192594"/>
                <a:ext cx="119062" cy="68264"/>
              </a:xfrm>
              <a:custGeom>
                <a:avLst/>
                <a:gdLst>
                  <a:gd name="T0" fmla="*/ 75 w 75"/>
                  <a:gd name="T1" fmla="*/ 0 h 43"/>
                  <a:gd name="T2" fmla="*/ 0 w 75"/>
                  <a:gd name="T3" fmla="*/ 43 h 43"/>
                  <a:gd name="T4" fmla="*/ 75 w 75"/>
                  <a:gd name="T5" fmla="*/ 0 h 43"/>
                  <a:gd name="T6" fmla="*/ 75 w 75"/>
                  <a:gd name="T7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" h="43">
                    <a:moveTo>
                      <a:pt x="75" y="0"/>
                    </a:moveTo>
                    <a:lnTo>
                      <a:pt x="0" y="43"/>
                    </a:lnTo>
                    <a:lnTo>
                      <a:pt x="75" y="0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66" name="Freeform 223"/>
              <p:cNvSpPr>
                <a:spLocks/>
              </p:cNvSpPr>
              <p:nvPr/>
            </p:nvSpPr>
            <p:spPr bwMode="auto">
              <a:xfrm>
                <a:off x="3330572" y="4179894"/>
                <a:ext cx="149226" cy="93664"/>
              </a:xfrm>
              <a:custGeom>
                <a:avLst/>
                <a:gdLst>
                  <a:gd name="T0" fmla="*/ 13 w 148"/>
                  <a:gd name="T1" fmla="*/ 93 h 93"/>
                  <a:gd name="T2" fmla="*/ 5 w 148"/>
                  <a:gd name="T3" fmla="*/ 89 h 93"/>
                  <a:gd name="T4" fmla="*/ 9 w 148"/>
                  <a:gd name="T5" fmla="*/ 72 h 93"/>
                  <a:gd name="T6" fmla="*/ 127 w 148"/>
                  <a:gd name="T7" fmla="*/ 4 h 93"/>
                  <a:gd name="T8" fmla="*/ 144 w 148"/>
                  <a:gd name="T9" fmla="*/ 9 h 93"/>
                  <a:gd name="T10" fmla="*/ 139 w 148"/>
                  <a:gd name="T11" fmla="*/ 25 h 93"/>
                  <a:gd name="T12" fmla="*/ 21 w 148"/>
                  <a:gd name="T13" fmla="*/ 93 h 93"/>
                  <a:gd name="T14" fmla="*/ 13 w 148"/>
                  <a:gd name="T1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8" h="93">
                    <a:moveTo>
                      <a:pt x="13" y="93"/>
                    </a:moveTo>
                    <a:cubicBezTo>
                      <a:pt x="9" y="93"/>
                      <a:pt x="5" y="93"/>
                      <a:pt x="5" y="89"/>
                    </a:cubicBezTo>
                    <a:cubicBezTo>
                      <a:pt x="0" y="80"/>
                      <a:pt x="0" y="76"/>
                      <a:pt x="9" y="72"/>
                    </a:cubicBezTo>
                    <a:cubicBezTo>
                      <a:pt x="127" y="4"/>
                      <a:pt x="127" y="4"/>
                      <a:pt x="127" y="4"/>
                    </a:cubicBezTo>
                    <a:cubicBezTo>
                      <a:pt x="131" y="0"/>
                      <a:pt x="139" y="0"/>
                      <a:pt x="144" y="9"/>
                    </a:cubicBezTo>
                    <a:cubicBezTo>
                      <a:pt x="148" y="13"/>
                      <a:pt x="144" y="21"/>
                      <a:pt x="139" y="25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17" y="93"/>
                      <a:pt x="17" y="93"/>
                      <a:pt x="13" y="93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67" name="Freeform 224"/>
              <p:cNvSpPr>
                <a:spLocks/>
              </p:cNvSpPr>
              <p:nvPr/>
            </p:nvSpPr>
            <p:spPr bwMode="auto">
              <a:xfrm>
                <a:off x="5729281" y="2981331"/>
                <a:ext cx="125412" cy="60325"/>
              </a:xfrm>
              <a:custGeom>
                <a:avLst/>
                <a:gdLst>
                  <a:gd name="T0" fmla="*/ 79 w 79"/>
                  <a:gd name="T1" fmla="*/ 0 h 38"/>
                  <a:gd name="T2" fmla="*/ 0 w 79"/>
                  <a:gd name="T3" fmla="*/ 38 h 38"/>
                  <a:gd name="T4" fmla="*/ 79 w 79"/>
                  <a:gd name="T5" fmla="*/ 0 h 38"/>
                  <a:gd name="T6" fmla="*/ 79 w 79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9" h="38">
                    <a:moveTo>
                      <a:pt x="79" y="0"/>
                    </a:moveTo>
                    <a:lnTo>
                      <a:pt x="0" y="38"/>
                    </a:lnTo>
                    <a:lnTo>
                      <a:pt x="79" y="0"/>
                    </a:ln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68" name="Freeform 225"/>
              <p:cNvSpPr>
                <a:spLocks/>
              </p:cNvSpPr>
              <p:nvPr/>
            </p:nvSpPr>
            <p:spPr bwMode="auto">
              <a:xfrm>
                <a:off x="5714994" y="2968631"/>
                <a:ext cx="153986" cy="85725"/>
              </a:xfrm>
              <a:custGeom>
                <a:avLst/>
                <a:gdLst>
                  <a:gd name="T0" fmla="*/ 13 w 152"/>
                  <a:gd name="T1" fmla="*/ 85 h 85"/>
                  <a:gd name="T2" fmla="*/ 0 w 152"/>
                  <a:gd name="T3" fmla="*/ 76 h 85"/>
                  <a:gd name="T4" fmla="*/ 8 w 152"/>
                  <a:gd name="T5" fmla="*/ 59 h 85"/>
                  <a:gd name="T6" fmla="*/ 130 w 152"/>
                  <a:gd name="T7" fmla="*/ 5 h 85"/>
                  <a:gd name="T8" fmla="*/ 147 w 152"/>
                  <a:gd name="T9" fmla="*/ 9 h 85"/>
                  <a:gd name="T10" fmla="*/ 143 w 152"/>
                  <a:gd name="T11" fmla="*/ 26 h 85"/>
                  <a:gd name="T12" fmla="*/ 17 w 152"/>
                  <a:gd name="T13" fmla="*/ 80 h 85"/>
                  <a:gd name="T14" fmla="*/ 13 w 152"/>
                  <a:gd name="T15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2" h="85">
                    <a:moveTo>
                      <a:pt x="13" y="85"/>
                    </a:moveTo>
                    <a:cubicBezTo>
                      <a:pt x="8" y="85"/>
                      <a:pt x="4" y="80"/>
                      <a:pt x="0" y="76"/>
                    </a:cubicBezTo>
                    <a:cubicBezTo>
                      <a:pt x="0" y="68"/>
                      <a:pt x="0" y="64"/>
                      <a:pt x="8" y="59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9" y="0"/>
                      <a:pt x="147" y="5"/>
                      <a:pt x="147" y="9"/>
                    </a:cubicBezTo>
                    <a:cubicBezTo>
                      <a:pt x="152" y="17"/>
                      <a:pt x="147" y="21"/>
                      <a:pt x="143" y="26"/>
                    </a:cubicBezTo>
                    <a:cubicBezTo>
                      <a:pt x="17" y="80"/>
                      <a:pt x="17" y="80"/>
                      <a:pt x="17" y="80"/>
                    </a:cubicBezTo>
                    <a:cubicBezTo>
                      <a:pt x="17" y="85"/>
                      <a:pt x="13" y="85"/>
                      <a:pt x="13" y="85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69" name="Freeform 226"/>
              <p:cNvSpPr>
                <a:spLocks/>
              </p:cNvSpPr>
              <p:nvPr/>
            </p:nvSpPr>
            <p:spPr bwMode="auto">
              <a:xfrm>
                <a:off x="3276597" y="4073530"/>
                <a:ext cx="126999" cy="55562"/>
              </a:xfrm>
              <a:custGeom>
                <a:avLst/>
                <a:gdLst>
                  <a:gd name="T0" fmla="*/ 80 w 80"/>
                  <a:gd name="T1" fmla="*/ 0 h 35"/>
                  <a:gd name="T2" fmla="*/ 0 w 80"/>
                  <a:gd name="T3" fmla="*/ 35 h 35"/>
                  <a:gd name="T4" fmla="*/ 80 w 80"/>
                  <a:gd name="T5" fmla="*/ 0 h 35"/>
                  <a:gd name="T6" fmla="*/ 80 w 80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0" h="35">
                    <a:moveTo>
                      <a:pt x="80" y="0"/>
                    </a:moveTo>
                    <a:lnTo>
                      <a:pt x="0" y="35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70" name="Freeform 227"/>
              <p:cNvSpPr>
                <a:spLocks/>
              </p:cNvSpPr>
              <p:nvPr/>
            </p:nvSpPr>
            <p:spPr bwMode="auto">
              <a:xfrm>
                <a:off x="3263897" y="4060830"/>
                <a:ext cx="152401" cy="80964"/>
              </a:xfrm>
              <a:custGeom>
                <a:avLst/>
                <a:gdLst>
                  <a:gd name="T0" fmla="*/ 13 w 152"/>
                  <a:gd name="T1" fmla="*/ 80 h 80"/>
                  <a:gd name="T2" fmla="*/ 4 w 152"/>
                  <a:gd name="T3" fmla="*/ 72 h 80"/>
                  <a:gd name="T4" fmla="*/ 9 w 152"/>
                  <a:gd name="T5" fmla="*/ 59 h 80"/>
                  <a:gd name="T6" fmla="*/ 135 w 152"/>
                  <a:gd name="T7" fmla="*/ 0 h 80"/>
                  <a:gd name="T8" fmla="*/ 152 w 152"/>
                  <a:gd name="T9" fmla="*/ 9 h 80"/>
                  <a:gd name="T10" fmla="*/ 143 w 152"/>
                  <a:gd name="T11" fmla="*/ 26 h 80"/>
                  <a:gd name="T12" fmla="*/ 17 w 152"/>
                  <a:gd name="T13" fmla="*/ 80 h 80"/>
                  <a:gd name="T14" fmla="*/ 13 w 152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2" h="80">
                    <a:moveTo>
                      <a:pt x="13" y="80"/>
                    </a:moveTo>
                    <a:cubicBezTo>
                      <a:pt x="9" y="80"/>
                      <a:pt x="4" y="80"/>
                      <a:pt x="4" y="72"/>
                    </a:cubicBezTo>
                    <a:cubicBezTo>
                      <a:pt x="0" y="68"/>
                      <a:pt x="4" y="59"/>
                      <a:pt x="9" y="59"/>
                    </a:cubicBezTo>
                    <a:cubicBezTo>
                      <a:pt x="135" y="0"/>
                      <a:pt x="135" y="0"/>
                      <a:pt x="135" y="0"/>
                    </a:cubicBezTo>
                    <a:cubicBezTo>
                      <a:pt x="139" y="0"/>
                      <a:pt x="147" y="0"/>
                      <a:pt x="152" y="9"/>
                    </a:cubicBezTo>
                    <a:cubicBezTo>
                      <a:pt x="152" y="13"/>
                      <a:pt x="152" y="21"/>
                      <a:pt x="143" y="26"/>
                    </a:cubicBezTo>
                    <a:cubicBezTo>
                      <a:pt x="17" y="80"/>
                      <a:pt x="17" y="80"/>
                      <a:pt x="17" y="80"/>
                    </a:cubicBezTo>
                    <a:cubicBezTo>
                      <a:pt x="17" y="80"/>
                      <a:pt x="17" y="80"/>
                      <a:pt x="13" y="8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71" name="Freeform 228"/>
              <p:cNvSpPr>
                <a:spLocks/>
              </p:cNvSpPr>
              <p:nvPr/>
            </p:nvSpPr>
            <p:spPr bwMode="auto">
              <a:xfrm>
                <a:off x="5775318" y="3122617"/>
                <a:ext cx="130174" cy="41275"/>
              </a:xfrm>
              <a:custGeom>
                <a:avLst/>
                <a:gdLst>
                  <a:gd name="T0" fmla="*/ 82 w 82"/>
                  <a:gd name="T1" fmla="*/ 0 h 26"/>
                  <a:gd name="T2" fmla="*/ 0 w 82"/>
                  <a:gd name="T3" fmla="*/ 26 h 26"/>
                  <a:gd name="T4" fmla="*/ 82 w 82"/>
                  <a:gd name="T5" fmla="*/ 0 h 26"/>
                  <a:gd name="T6" fmla="*/ 82 w 82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2" h="26">
                    <a:moveTo>
                      <a:pt x="82" y="0"/>
                    </a:moveTo>
                    <a:lnTo>
                      <a:pt x="0" y="26"/>
                    </a:lnTo>
                    <a:lnTo>
                      <a:pt x="82" y="0"/>
                    </a:lnTo>
                    <a:lnTo>
                      <a:pt x="82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72" name="Freeform 229"/>
              <p:cNvSpPr>
                <a:spLocks/>
              </p:cNvSpPr>
              <p:nvPr/>
            </p:nvSpPr>
            <p:spPr bwMode="auto">
              <a:xfrm>
                <a:off x="5761031" y="3108330"/>
                <a:ext cx="157161" cy="68264"/>
              </a:xfrm>
              <a:custGeom>
                <a:avLst/>
                <a:gdLst>
                  <a:gd name="T0" fmla="*/ 13 w 156"/>
                  <a:gd name="T1" fmla="*/ 68 h 68"/>
                  <a:gd name="T2" fmla="*/ 0 w 156"/>
                  <a:gd name="T3" fmla="*/ 59 h 68"/>
                  <a:gd name="T4" fmla="*/ 9 w 156"/>
                  <a:gd name="T5" fmla="*/ 42 h 68"/>
                  <a:gd name="T6" fmla="*/ 139 w 156"/>
                  <a:gd name="T7" fmla="*/ 0 h 68"/>
                  <a:gd name="T8" fmla="*/ 156 w 156"/>
                  <a:gd name="T9" fmla="*/ 9 h 68"/>
                  <a:gd name="T10" fmla="*/ 148 w 156"/>
                  <a:gd name="T11" fmla="*/ 26 h 68"/>
                  <a:gd name="T12" fmla="*/ 17 w 156"/>
                  <a:gd name="T13" fmla="*/ 68 h 68"/>
                  <a:gd name="T14" fmla="*/ 13 w 156"/>
                  <a:gd name="T15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6" h="68">
                    <a:moveTo>
                      <a:pt x="13" y="68"/>
                    </a:moveTo>
                    <a:cubicBezTo>
                      <a:pt x="9" y="68"/>
                      <a:pt x="5" y="63"/>
                      <a:pt x="0" y="59"/>
                    </a:cubicBezTo>
                    <a:cubicBezTo>
                      <a:pt x="0" y="51"/>
                      <a:pt x="5" y="47"/>
                      <a:pt x="9" y="42"/>
                    </a:cubicBezTo>
                    <a:cubicBezTo>
                      <a:pt x="139" y="0"/>
                      <a:pt x="139" y="0"/>
                      <a:pt x="139" y="0"/>
                    </a:cubicBezTo>
                    <a:cubicBezTo>
                      <a:pt x="148" y="0"/>
                      <a:pt x="152" y="5"/>
                      <a:pt x="156" y="9"/>
                    </a:cubicBezTo>
                    <a:cubicBezTo>
                      <a:pt x="156" y="17"/>
                      <a:pt x="152" y="21"/>
                      <a:pt x="148" y="26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13" y="68"/>
                      <a:pt x="13" y="68"/>
                      <a:pt x="13" y="68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73" name="Freeform 230"/>
              <p:cNvSpPr>
                <a:spLocks/>
              </p:cNvSpPr>
              <p:nvPr/>
            </p:nvSpPr>
            <p:spPr bwMode="auto">
              <a:xfrm>
                <a:off x="3225796" y="3951293"/>
                <a:ext cx="131762" cy="42862"/>
              </a:xfrm>
              <a:custGeom>
                <a:avLst/>
                <a:gdLst>
                  <a:gd name="T0" fmla="*/ 83 w 83"/>
                  <a:gd name="T1" fmla="*/ 0 h 27"/>
                  <a:gd name="T2" fmla="*/ 0 w 83"/>
                  <a:gd name="T3" fmla="*/ 27 h 27"/>
                  <a:gd name="T4" fmla="*/ 83 w 83"/>
                  <a:gd name="T5" fmla="*/ 0 h 27"/>
                  <a:gd name="T6" fmla="*/ 83 w 83"/>
                  <a:gd name="T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3" h="27">
                    <a:moveTo>
                      <a:pt x="83" y="0"/>
                    </a:moveTo>
                    <a:lnTo>
                      <a:pt x="0" y="27"/>
                    </a:lnTo>
                    <a:lnTo>
                      <a:pt x="83" y="0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74" name="Freeform 231"/>
              <p:cNvSpPr>
                <a:spLocks/>
              </p:cNvSpPr>
              <p:nvPr/>
            </p:nvSpPr>
            <p:spPr bwMode="auto">
              <a:xfrm>
                <a:off x="3213096" y="3938593"/>
                <a:ext cx="155576" cy="68264"/>
              </a:xfrm>
              <a:custGeom>
                <a:avLst/>
                <a:gdLst>
                  <a:gd name="T0" fmla="*/ 12 w 155"/>
                  <a:gd name="T1" fmla="*/ 68 h 68"/>
                  <a:gd name="T2" fmla="*/ 0 w 155"/>
                  <a:gd name="T3" fmla="*/ 59 h 68"/>
                  <a:gd name="T4" fmla="*/ 8 w 155"/>
                  <a:gd name="T5" fmla="*/ 42 h 68"/>
                  <a:gd name="T6" fmla="*/ 138 w 155"/>
                  <a:gd name="T7" fmla="*/ 0 h 68"/>
                  <a:gd name="T8" fmla="*/ 151 w 155"/>
                  <a:gd name="T9" fmla="*/ 9 h 68"/>
                  <a:gd name="T10" fmla="*/ 147 w 155"/>
                  <a:gd name="T11" fmla="*/ 21 h 68"/>
                  <a:gd name="T12" fmla="*/ 16 w 155"/>
                  <a:gd name="T13" fmla="*/ 68 h 68"/>
                  <a:gd name="T14" fmla="*/ 12 w 155"/>
                  <a:gd name="T15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5" h="68">
                    <a:moveTo>
                      <a:pt x="12" y="68"/>
                    </a:moveTo>
                    <a:cubicBezTo>
                      <a:pt x="8" y="68"/>
                      <a:pt x="0" y="63"/>
                      <a:pt x="0" y="59"/>
                    </a:cubicBezTo>
                    <a:cubicBezTo>
                      <a:pt x="0" y="51"/>
                      <a:pt x="0" y="47"/>
                      <a:pt x="8" y="42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43" y="0"/>
                      <a:pt x="151" y="0"/>
                      <a:pt x="151" y="9"/>
                    </a:cubicBezTo>
                    <a:cubicBezTo>
                      <a:pt x="155" y="13"/>
                      <a:pt x="151" y="21"/>
                      <a:pt x="147" y="21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2" y="68"/>
                      <a:pt x="12" y="68"/>
                      <a:pt x="12" y="68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75" name="Freeform 232"/>
              <p:cNvSpPr>
                <a:spLocks/>
              </p:cNvSpPr>
              <p:nvPr/>
            </p:nvSpPr>
            <p:spPr bwMode="auto">
              <a:xfrm>
                <a:off x="5808656" y="3265492"/>
                <a:ext cx="134937" cy="25400"/>
              </a:xfrm>
              <a:custGeom>
                <a:avLst/>
                <a:gdLst>
                  <a:gd name="T0" fmla="*/ 85 w 85"/>
                  <a:gd name="T1" fmla="*/ 0 h 16"/>
                  <a:gd name="T2" fmla="*/ 0 w 85"/>
                  <a:gd name="T3" fmla="*/ 16 h 16"/>
                  <a:gd name="T4" fmla="*/ 85 w 85"/>
                  <a:gd name="T5" fmla="*/ 0 h 16"/>
                  <a:gd name="T6" fmla="*/ 85 w 85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5" h="16">
                    <a:moveTo>
                      <a:pt x="85" y="0"/>
                    </a:moveTo>
                    <a:lnTo>
                      <a:pt x="0" y="16"/>
                    </a:lnTo>
                    <a:lnTo>
                      <a:pt x="85" y="0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76" name="Freeform 233"/>
              <p:cNvSpPr>
                <a:spLocks/>
              </p:cNvSpPr>
              <p:nvPr/>
            </p:nvSpPr>
            <p:spPr bwMode="auto">
              <a:xfrm>
                <a:off x="5795956" y="3252792"/>
                <a:ext cx="160336" cy="50800"/>
              </a:xfrm>
              <a:custGeom>
                <a:avLst/>
                <a:gdLst>
                  <a:gd name="T0" fmla="*/ 13 w 160"/>
                  <a:gd name="T1" fmla="*/ 51 h 51"/>
                  <a:gd name="T2" fmla="*/ 4 w 160"/>
                  <a:gd name="T3" fmla="*/ 43 h 51"/>
                  <a:gd name="T4" fmla="*/ 13 w 160"/>
                  <a:gd name="T5" fmla="*/ 30 h 51"/>
                  <a:gd name="T6" fmla="*/ 147 w 160"/>
                  <a:gd name="T7" fmla="*/ 0 h 51"/>
                  <a:gd name="T8" fmla="*/ 160 w 160"/>
                  <a:gd name="T9" fmla="*/ 9 h 51"/>
                  <a:gd name="T10" fmla="*/ 152 w 160"/>
                  <a:gd name="T11" fmla="*/ 21 h 51"/>
                  <a:gd name="T12" fmla="*/ 17 w 160"/>
                  <a:gd name="T13" fmla="*/ 51 h 51"/>
                  <a:gd name="T14" fmla="*/ 13 w 160"/>
                  <a:gd name="T1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51">
                    <a:moveTo>
                      <a:pt x="13" y="51"/>
                    </a:moveTo>
                    <a:cubicBezTo>
                      <a:pt x="8" y="51"/>
                      <a:pt x="4" y="47"/>
                      <a:pt x="4" y="43"/>
                    </a:cubicBezTo>
                    <a:cubicBezTo>
                      <a:pt x="0" y="34"/>
                      <a:pt x="4" y="30"/>
                      <a:pt x="13" y="30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152" y="0"/>
                      <a:pt x="160" y="5"/>
                      <a:pt x="160" y="9"/>
                    </a:cubicBezTo>
                    <a:cubicBezTo>
                      <a:pt x="160" y="17"/>
                      <a:pt x="156" y="21"/>
                      <a:pt x="152" y="2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51"/>
                      <a:pt x="17" y="51"/>
                      <a:pt x="13" y="5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77" name="Freeform 234"/>
              <p:cNvSpPr>
                <a:spLocks/>
              </p:cNvSpPr>
              <p:nvPr/>
            </p:nvSpPr>
            <p:spPr bwMode="auto">
              <a:xfrm>
                <a:off x="3187696" y="3819531"/>
                <a:ext cx="134937" cy="30162"/>
              </a:xfrm>
              <a:custGeom>
                <a:avLst/>
                <a:gdLst>
                  <a:gd name="T0" fmla="*/ 85 w 85"/>
                  <a:gd name="T1" fmla="*/ 0 h 19"/>
                  <a:gd name="T2" fmla="*/ 0 w 85"/>
                  <a:gd name="T3" fmla="*/ 19 h 19"/>
                  <a:gd name="T4" fmla="*/ 85 w 85"/>
                  <a:gd name="T5" fmla="*/ 0 h 19"/>
                  <a:gd name="T6" fmla="*/ 85 w 85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5" h="19">
                    <a:moveTo>
                      <a:pt x="85" y="0"/>
                    </a:moveTo>
                    <a:lnTo>
                      <a:pt x="0" y="19"/>
                    </a:lnTo>
                    <a:lnTo>
                      <a:pt x="85" y="0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78" name="Freeform 235"/>
              <p:cNvSpPr>
                <a:spLocks/>
              </p:cNvSpPr>
              <p:nvPr/>
            </p:nvSpPr>
            <p:spPr bwMode="auto">
              <a:xfrm>
                <a:off x="3174996" y="3808417"/>
                <a:ext cx="160336" cy="53975"/>
              </a:xfrm>
              <a:custGeom>
                <a:avLst/>
                <a:gdLst>
                  <a:gd name="T0" fmla="*/ 12 w 160"/>
                  <a:gd name="T1" fmla="*/ 55 h 55"/>
                  <a:gd name="T2" fmla="*/ 0 w 160"/>
                  <a:gd name="T3" fmla="*/ 46 h 55"/>
                  <a:gd name="T4" fmla="*/ 8 w 160"/>
                  <a:gd name="T5" fmla="*/ 29 h 55"/>
                  <a:gd name="T6" fmla="*/ 143 w 160"/>
                  <a:gd name="T7" fmla="*/ 4 h 55"/>
                  <a:gd name="T8" fmla="*/ 155 w 160"/>
                  <a:gd name="T9" fmla="*/ 12 h 55"/>
                  <a:gd name="T10" fmla="*/ 147 w 160"/>
                  <a:gd name="T11" fmla="*/ 25 h 55"/>
                  <a:gd name="T12" fmla="*/ 12 w 160"/>
                  <a:gd name="T13" fmla="*/ 55 h 55"/>
                  <a:gd name="T14" fmla="*/ 12 w 160"/>
                  <a:gd name="T1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55">
                    <a:moveTo>
                      <a:pt x="12" y="55"/>
                    </a:moveTo>
                    <a:cubicBezTo>
                      <a:pt x="4" y="55"/>
                      <a:pt x="0" y="50"/>
                      <a:pt x="0" y="46"/>
                    </a:cubicBezTo>
                    <a:cubicBezTo>
                      <a:pt x="0" y="38"/>
                      <a:pt x="4" y="33"/>
                      <a:pt x="8" y="29"/>
                    </a:cubicBezTo>
                    <a:cubicBezTo>
                      <a:pt x="143" y="4"/>
                      <a:pt x="143" y="4"/>
                      <a:pt x="143" y="4"/>
                    </a:cubicBezTo>
                    <a:cubicBezTo>
                      <a:pt x="151" y="0"/>
                      <a:pt x="155" y="4"/>
                      <a:pt x="155" y="12"/>
                    </a:cubicBezTo>
                    <a:cubicBezTo>
                      <a:pt x="160" y="17"/>
                      <a:pt x="155" y="25"/>
                      <a:pt x="147" y="2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79" name="Freeform 236"/>
              <p:cNvSpPr>
                <a:spLocks/>
              </p:cNvSpPr>
              <p:nvPr/>
            </p:nvSpPr>
            <p:spPr bwMode="auto">
              <a:xfrm>
                <a:off x="5830880" y="3409955"/>
                <a:ext cx="139699" cy="15875"/>
              </a:xfrm>
              <a:custGeom>
                <a:avLst/>
                <a:gdLst>
                  <a:gd name="T0" fmla="*/ 88 w 88"/>
                  <a:gd name="T1" fmla="*/ 0 h 10"/>
                  <a:gd name="T2" fmla="*/ 0 w 88"/>
                  <a:gd name="T3" fmla="*/ 10 h 10"/>
                  <a:gd name="T4" fmla="*/ 88 w 88"/>
                  <a:gd name="T5" fmla="*/ 0 h 10"/>
                  <a:gd name="T6" fmla="*/ 88 w 88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8" h="10">
                    <a:moveTo>
                      <a:pt x="88" y="0"/>
                    </a:moveTo>
                    <a:lnTo>
                      <a:pt x="0" y="10"/>
                    </a:lnTo>
                    <a:lnTo>
                      <a:pt x="88" y="0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80" name="Freeform 237"/>
              <p:cNvSpPr>
                <a:spLocks/>
              </p:cNvSpPr>
              <p:nvPr/>
            </p:nvSpPr>
            <p:spPr bwMode="auto">
              <a:xfrm>
                <a:off x="5816593" y="3397255"/>
                <a:ext cx="165101" cy="38100"/>
              </a:xfrm>
              <a:custGeom>
                <a:avLst/>
                <a:gdLst>
                  <a:gd name="T0" fmla="*/ 13 w 164"/>
                  <a:gd name="T1" fmla="*/ 37 h 37"/>
                  <a:gd name="T2" fmla="*/ 0 w 164"/>
                  <a:gd name="T3" fmla="*/ 29 h 37"/>
                  <a:gd name="T4" fmla="*/ 13 w 164"/>
                  <a:gd name="T5" fmla="*/ 16 h 37"/>
                  <a:gd name="T6" fmla="*/ 147 w 164"/>
                  <a:gd name="T7" fmla="*/ 0 h 37"/>
                  <a:gd name="T8" fmla="*/ 160 w 164"/>
                  <a:gd name="T9" fmla="*/ 12 h 37"/>
                  <a:gd name="T10" fmla="*/ 152 w 164"/>
                  <a:gd name="T11" fmla="*/ 25 h 37"/>
                  <a:gd name="T12" fmla="*/ 17 w 164"/>
                  <a:gd name="T13" fmla="*/ 37 h 37"/>
                  <a:gd name="T14" fmla="*/ 13 w 164"/>
                  <a:gd name="T1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4" h="37">
                    <a:moveTo>
                      <a:pt x="13" y="37"/>
                    </a:moveTo>
                    <a:cubicBezTo>
                      <a:pt x="8" y="37"/>
                      <a:pt x="4" y="33"/>
                      <a:pt x="0" y="29"/>
                    </a:cubicBezTo>
                    <a:cubicBezTo>
                      <a:pt x="0" y="21"/>
                      <a:pt x="4" y="16"/>
                      <a:pt x="13" y="16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156" y="0"/>
                      <a:pt x="160" y="4"/>
                      <a:pt x="160" y="12"/>
                    </a:cubicBezTo>
                    <a:cubicBezTo>
                      <a:pt x="164" y="16"/>
                      <a:pt x="156" y="25"/>
                      <a:pt x="152" y="25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13" y="37"/>
                      <a:pt x="13" y="37"/>
                      <a:pt x="13" y="37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81" name="Freeform 238"/>
              <p:cNvSpPr>
                <a:spLocks/>
              </p:cNvSpPr>
              <p:nvPr/>
            </p:nvSpPr>
            <p:spPr bwMode="auto">
              <a:xfrm>
                <a:off x="3162296" y="3689355"/>
                <a:ext cx="139699" cy="17462"/>
              </a:xfrm>
              <a:custGeom>
                <a:avLst/>
                <a:gdLst>
                  <a:gd name="T0" fmla="*/ 88 w 88"/>
                  <a:gd name="T1" fmla="*/ 0 h 11"/>
                  <a:gd name="T2" fmla="*/ 0 w 88"/>
                  <a:gd name="T3" fmla="*/ 11 h 11"/>
                  <a:gd name="T4" fmla="*/ 88 w 88"/>
                  <a:gd name="T5" fmla="*/ 0 h 11"/>
                  <a:gd name="T6" fmla="*/ 88 w 88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8" h="11">
                    <a:moveTo>
                      <a:pt x="88" y="0"/>
                    </a:moveTo>
                    <a:lnTo>
                      <a:pt x="0" y="11"/>
                    </a:lnTo>
                    <a:lnTo>
                      <a:pt x="88" y="0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82" name="Freeform 239"/>
              <p:cNvSpPr>
                <a:spLocks/>
              </p:cNvSpPr>
              <p:nvPr/>
            </p:nvSpPr>
            <p:spPr bwMode="auto">
              <a:xfrm>
                <a:off x="3148009" y="3676655"/>
                <a:ext cx="166686" cy="41275"/>
              </a:xfrm>
              <a:custGeom>
                <a:avLst/>
                <a:gdLst>
                  <a:gd name="T0" fmla="*/ 13 w 165"/>
                  <a:gd name="T1" fmla="*/ 42 h 42"/>
                  <a:gd name="T2" fmla="*/ 0 w 165"/>
                  <a:gd name="T3" fmla="*/ 30 h 42"/>
                  <a:gd name="T4" fmla="*/ 13 w 165"/>
                  <a:gd name="T5" fmla="*/ 17 h 42"/>
                  <a:gd name="T6" fmla="*/ 148 w 165"/>
                  <a:gd name="T7" fmla="*/ 0 h 42"/>
                  <a:gd name="T8" fmla="*/ 165 w 165"/>
                  <a:gd name="T9" fmla="*/ 13 h 42"/>
                  <a:gd name="T10" fmla="*/ 152 w 165"/>
                  <a:gd name="T11" fmla="*/ 26 h 42"/>
                  <a:gd name="T12" fmla="*/ 17 w 165"/>
                  <a:gd name="T13" fmla="*/ 42 h 42"/>
                  <a:gd name="T14" fmla="*/ 13 w 165"/>
                  <a:gd name="T15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5" h="42">
                    <a:moveTo>
                      <a:pt x="13" y="42"/>
                    </a:moveTo>
                    <a:cubicBezTo>
                      <a:pt x="9" y="42"/>
                      <a:pt x="5" y="34"/>
                      <a:pt x="0" y="30"/>
                    </a:cubicBezTo>
                    <a:cubicBezTo>
                      <a:pt x="0" y="21"/>
                      <a:pt x="5" y="17"/>
                      <a:pt x="13" y="17"/>
                    </a:cubicBezTo>
                    <a:cubicBezTo>
                      <a:pt x="148" y="0"/>
                      <a:pt x="148" y="0"/>
                      <a:pt x="148" y="0"/>
                    </a:cubicBezTo>
                    <a:cubicBezTo>
                      <a:pt x="156" y="0"/>
                      <a:pt x="160" y="5"/>
                      <a:pt x="165" y="13"/>
                    </a:cubicBezTo>
                    <a:cubicBezTo>
                      <a:pt x="165" y="21"/>
                      <a:pt x="160" y="26"/>
                      <a:pt x="152" y="26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13" y="42"/>
                      <a:pt x="13" y="42"/>
                      <a:pt x="13" y="42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83" name="Freeform 240"/>
              <p:cNvSpPr>
                <a:spLocks/>
              </p:cNvSpPr>
              <p:nvPr/>
            </p:nvSpPr>
            <p:spPr bwMode="auto">
              <a:xfrm>
                <a:off x="5838820" y="3557592"/>
                <a:ext cx="134937" cy="0"/>
              </a:xfrm>
              <a:custGeom>
                <a:avLst/>
                <a:gdLst>
                  <a:gd name="T0" fmla="*/ 85 w 85"/>
                  <a:gd name="T1" fmla="*/ 0 w 85"/>
                  <a:gd name="T2" fmla="*/ 85 w 85"/>
                  <a:gd name="T3" fmla="*/ 85 w 8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5">
                    <a:moveTo>
                      <a:pt x="85" y="0"/>
                    </a:moveTo>
                    <a:lnTo>
                      <a:pt x="0" y="0"/>
                    </a:lnTo>
                    <a:lnTo>
                      <a:pt x="85" y="0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84" name="Freeform 241"/>
              <p:cNvSpPr>
                <a:spLocks/>
              </p:cNvSpPr>
              <p:nvPr/>
            </p:nvSpPr>
            <p:spPr bwMode="auto">
              <a:xfrm>
                <a:off x="5824530" y="3544892"/>
                <a:ext cx="161926" cy="25400"/>
              </a:xfrm>
              <a:custGeom>
                <a:avLst/>
                <a:gdLst>
                  <a:gd name="T0" fmla="*/ 13 w 160"/>
                  <a:gd name="T1" fmla="*/ 25 h 25"/>
                  <a:gd name="T2" fmla="*/ 0 w 160"/>
                  <a:gd name="T3" fmla="*/ 12 h 25"/>
                  <a:gd name="T4" fmla="*/ 13 w 160"/>
                  <a:gd name="T5" fmla="*/ 0 h 25"/>
                  <a:gd name="T6" fmla="*/ 148 w 160"/>
                  <a:gd name="T7" fmla="*/ 0 h 25"/>
                  <a:gd name="T8" fmla="*/ 160 w 160"/>
                  <a:gd name="T9" fmla="*/ 12 h 25"/>
                  <a:gd name="T10" fmla="*/ 148 w 160"/>
                  <a:gd name="T11" fmla="*/ 25 h 25"/>
                  <a:gd name="T12" fmla="*/ 13 w 160"/>
                  <a:gd name="T1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0" h="25">
                    <a:moveTo>
                      <a:pt x="13" y="25"/>
                    </a:moveTo>
                    <a:cubicBezTo>
                      <a:pt x="5" y="25"/>
                      <a:pt x="0" y="17"/>
                      <a:pt x="0" y="12"/>
                    </a:cubicBezTo>
                    <a:cubicBezTo>
                      <a:pt x="0" y="4"/>
                      <a:pt x="5" y="0"/>
                      <a:pt x="13" y="0"/>
                    </a:cubicBezTo>
                    <a:cubicBezTo>
                      <a:pt x="148" y="0"/>
                      <a:pt x="148" y="0"/>
                      <a:pt x="148" y="0"/>
                    </a:cubicBezTo>
                    <a:cubicBezTo>
                      <a:pt x="156" y="0"/>
                      <a:pt x="160" y="4"/>
                      <a:pt x="160" y="12"/>
                    </a:cubicBezTo>
                    <a:cubicBezTo>
                      <a:pt x="160" y="17"/>
                      <a:pt x="156" y="25"/>
                      <a:pt x="148" y="25"/>
                    </a:cubicBezTo>
                    <a:lnTo>
                      <a:pt x="13" y="25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85" name="Freeform 242"/>
              <p:cNvSpPr>
                <a:spLocks/>
              </p:cNvSpPr>
              <p:nvPr/>
            </p:nvSpPr>
            <p:spPr bwMode="auto">
              <a:xfrm>
                <a:off x="3157534" y="3557592"/>
                <a:ext cx="136524" cy="0"/>
              </a:xfrm>
              <a:custGeom>
                <a:avLst/>
                <a:gdLst>
                  <a:gd name="T0" fmla="*/ 86 w 86"/>
                  <a:gd name="T1" fmla="*/ 0 w 86"/>
                  <a:gd name="T2" fmla="*/ 86 w 86"/>
                  <a:gd name="T3" fmla="*/ 86 w 8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86">
                    <a:moveTo>
                      <a:pt x="86" y="0"/>
                    </a:moveTo>
                    <a:lnTo>
                      <a:pt x="0" y="0"/>
                    </a:lnTo>
                    <a:lnTo>
                      <a:pt x="86" y="0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86" name="Freeform 243"/>
              <p:cNvSpPr>
                <a:spLocks/>
              </p:cNvSpPr>
              <p:nvPr/>
            </p:nvSpPr>
            <p:spPr bwMode="auto">
              <a:xfrm>
                <a:off x="3144834" y="3544892"/>
                <a:ext cx="160336" cy="25400"/>
              </a:xfrm>
              <a:custGeom>
                <a:avLst/>
                <a:gdLst>
                  <a:gd name="T0" fmla="*/ 148 w 160"/>
                  <a:gd name="T1" fmla="*/ 25 h 25"/>
                  <a:gd name="T2" fmla="*/ 13 w 160"/>
                  <a:gd name="T3" fmla="*/ 25 h 25"/>
                  <a:gd name="T4" fmla="*/ 0 w 160"/>
                  <a:gd name="T5" fmla="*/ 12 h 25"/>
                  <a:gd name="T6" fmla="*/ 13 w 160"/>
                  <a:gd name="T7" fmla="*/ 0 h 25"/>
                  <a:gd name="T8" fmla="*/ 148 w 160"/>
                  <a:gd name="T9" fmla="*/ 0 h 25"/>
                  <a:gd name="T10" fmla="*/ 160 w 160"/>
                  <a:gd name="T11" fmla="*/ 12 h 25"/>
                  <a:gd name="T12" fmla="*/ 148 w 160"/>
                  <a:gd name="T1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0" h="25">
                    <a:moveTo>
                      <a:pt x="148" y="25"/>
                    </a:moveTo>
                    <a:cubicBezTo>
                      <a:pt x="13" y="25"/>
                      <a:pt x="13" y="25"/>
                      <a:pt x="13" y="25"/>
                    </a:cubicBezTo>
                    <a:cubicBezTo>
                      <a:pt x="4" y="25"/>
                      <a:pt x="0" y="17"/>
                      <a:pt x="0" y="12"/>
                    </a:cubicBezTo>
                    <a:cubicBezTo>
                      <a:pt x="0" y="4"/>
                      <a:pt x="4" y="0"/>
                      <a:pt x="13" y="0"/>
                    </a:cubicBezTo>
                    <a:cubicBezTo>
                      <a:pt x="148" y="0"/>
                      <a:pt x="148" y="0"/>
                      <a:pt x="148" y="0"/>
                    </a:cubicBezTo>
                    <a:cubicBezTo>
                      <a:pt x="156" y="0"/>
                      <a:pt x="160" y="4"/>
                      <a:pt x="160" y="12"/>
                    </a:cubicBezTo>
                    <a:cubicBezTo>
                      <a:pt x="160" y="17"/>
                      <a:pt x="156" y="25"/>
                      <a:pt x="148" y="25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87" name="Freeform 244"/>
              <p:cNvSpPr>
                <a:spLocks/>
              </p:cNvSpPr>
              <p:nvPr/>
            </p:nvSpPr>
            <p:spPr bwMode="auto">
              <a:xfrm>
                <a:off x="5830880" y="3689355"/>
                <a:ext cx="139699" cy="17462"/>
              </a:xfrm>
              <a:custGeom>
                <a:avLst/>
                <a:gdLst>
                  <a:gd name="T0" fmla="*/ 88 w 88"/>
                  <a:gd name="T1" fmla="*/ 11 h 11"/>
                  <a:gd name="T2" fmla="*/ 0 w 88"/>
                  <a:gd name="T3" fmla="*/ 0 h 11"/>
                  <a:gd name="T4" fmla="*/ 88 w 88"/>
                  <a:gd name="T5" fmla="*/ 11 h 11"/>
                  <a:gd name="T6" fmla="*/ 88 w 88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8" h="11">
                    <a:moveTo>
                      <a:pt x="88" y="11"/>
                    </a:moveTo>
                    <a:lnTo>
                      <a:pt x="0" y="0"/>
                    </a:lnTo>
                    <a:lnTo>
                      <a:pt x="88" y="11"/>
                    </a:lnTo>
                    <a:lnTo>
                      <a:pt x="88" y="1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88" name="Freeform 245"/>
              <p:cNvSpPr>
                <a:spLocks/>
              </p:cNvSpPr>
              <p:nvPr/>
            </p:nvSpPr>
            <p:spPr bwMode="auto">
              <a:xfrm>
                <a:off x="5816593" y="3676655"/>
                <a:ext cx="165101" cy="41275"/>
              </a:xfrm>
              <a:custGeom>
                <a:avLst/>
                <a:gdLst>
                  <a:gd name="T0" fmla="*/ 152 w 164"/>
                  <a:gd name="T1" fmla="*/ 42 h 42"/>
                  <a:gd name="T2" fmla="*/ 147 w 164"/>
                  <a:gd name="T3" fmla="*/ 42 h 42"/>
                  <a:gd name="T4" fmla="*/ 13 w 164"/>
                  <a:gd name="T5" fmla="*/ 26 h 42"/>
                  <a:gd name="T6" fmla="*/ 0 w 164"/>
                  <a:gd name="T7" fmla="*/ 13 h 42"/>
                  <a:gd name="T8" fmla="*/ 17 w 164"/>
                  <a:gd name="T9" fmla="*/ 0 h 42"/>
                  <a:gd name="T10" fmla="*/ 152 w 164"/>
                  <a:gd name="T11" fmla="*/ 17 h 42"/>
                  <a:gd name="T12" fmla="*/ 160 w 164"/>
                  <a:gd name="T13" fmla="*/ 30 h 42"/>
                  <a:gd name="T14" fmla="*/ 152 w 164"/>
                  <a:gd name="T15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4" h="42">
                    <a:moveTo>
                      <a:pt x="152" y="42"/>
                    </a:moveTo>
                    <a:cubicBezTo>
                      <a:pt x="147" y="42"/>
                      <a:pt x="147" y="42"/>
                      <a:pt x="147" y="42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4" y="26"/>
                      <a:pt x="0" y="21"/>
                      <a:pt x="0" y="13"/>
                    </a:cubicBezTo>
                    <a:cubicBezTo>
                      <a:pt x="4" y="5"/>
                      <a:pt x="8" y="0"/>
                      <a:pt x="17" y="0"/>
                    </a:cubicBezTo>
                    <a:cubicBezTo>
                      <a:pt x="152" y="17"/>
                      <a:pt x="152" y="17"/>
                      <a:pt x="152" y="17"/>
                    </a:cubicBezTo>
                    <a:cubicBezTo>
                      <a:pt x="156" y="17"/>
                      <a:pt x="164" y="21"/>
                      <a:pt x="160" y="30"/>
                    </a:cubicBezTo>
                    <a:cubicBezTo>
                      <a:pt x="160" y="34"/>
                      <a:pt x="156" y="42"/>
                      <a:pt x="152" y="42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89" name="Freeform 246"/>
              <p:cNvSpPr>
                <a:spLocks/>
              </p:cNvSpPr>
              <p:nvPr/>
            </p:nvSpPr>
            <p:spPr bwMode="auto">
              <a:xfrm>
                <a:off x="3162296" y="3409955"/>
                <a:ext cx="139699" cy="12700"/>
              </a:xfrm>
              <a:custGeom>
                <a:avLst/>
                <a:gdLst>
                  <a:gd name="T0" fmla="*/ 88 w 88"/>
                  <a:gd name="T1" fmla="*/ 8 h 8"/>
                  <a:gd name="T2" fmla="*/ 0 w 88"/>
                  <a:gd name="T3" fmla="*/ 0 h 8"/>
                  <a:gd name="T4" fmla="*/ 88 w 88"/>
                  <a:gd name="T5" fmla="*/ 8 h 8"/>
                  <a:gd name="T6" fmla="*/ 88 w 8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8" h="8">
                    <a:moveTo>
                      <a:pt x="88" y="8"/>
                    </a:moveTo>
                    <a:lnTo>
                      <a:pt x="0" y="0"/>
                    </a:lnTo>
                    <a:lnTo>
                      <a:pt x="88" y="8"/>
                    </a:lnTo>
                    <a:lnTo>
                      <a:pt x="88" y="8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90" name="Freeform 247"/>
              <p:cNvSpPr>
                <a:spLocks/>
              </p:cNvSpPr>
              <p:nvPr/>
            </p:nvSpPr>
            <p:spPr bwMode="auto">
              <a:xfrm>
                <a:off x="3148009" y="3397255"/>
                <a:ext cx="166686" cy="38100"/>
              </a:xfrm>
              <a:custGeom>
                <a:avLst/>
                <a:gdLst>
                  <a:gd name="T0" fmla="*/ 152 w 165"/>
                  <a:gd name="T1" fmla="*/ 37 h 37"/>
                  <a:gd name="T2" fmla="*/ 148 w 165"/>
                  <a:gd name="T3" fmla="*/ 37 h 37"/>
                  <a:gd name="T4" fmla="*/ 13 w 165"/>
                  <a:gd name="T5" fmla="*/ 25 h 37"/>
                  <a:gd name="T6" fmla="*/ 0 w 165"/>
                  <a:gd name="T7" fmla="*/ 12 h 37"/>
                  <a:gd name="T8" fmla="*/ 17 w 165"/>
                  <a:gd name="T9" fmla="*/ 0 h 37"/>
                  <a:gd name="T10" fmla="*/ 152 w 165"/>
                  <a:gd name="T11" fmla="*/ 16 h 37"/>
                  <a:gd name="T12" fmla="*/ 165 w 165"/>
                  <a:gd name="T13" fmla="*/ 29 h 37"/>
                  <a:gd name="T14" fmla="*/ 152 w 165"/>
                  <a:gd name="T1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5" h="37">
                    <a:moveTo>
                      <a:pt x="152" y="37"/>
                    </a:moveTo>
                    <a:cubicBezTo>
                      <a:pt x="148" y="37"/>
                      <a:pt x="148" y="37"/>
                      <a:pt x="148" y="37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5" y="25"/>
                      <a:pt x="0" y="16"/>
                      <a:pt x="0" y="12"/>
                    </a:cubicBezTo>
                    <a:cubicBezTo>
                      <a:pt x="5" y="4"/>
                      <a:pt x="9" y="0"/>
                      <a:pt x="17" y="0"/>
                    </a:cubicBezTo>
                    <a:cubicBezTo>
                      <a:pt x="152" y="16"/>
                      <a:pt x="152" y="16"/>
                      <a:pt x="152" y="16"/>
                    </a:cubicBezTo>
                    <a:cubicBezTo>
                      <a:pt x="160" y="16"/>
                      <a:pt x="165" y="21"/>
                      <a:pt x="165" y="29"/>
                    </a:cubicBezTo>
                    <a:cubicBezTo>
                      <a:pt x="160" y="33"/>
                      <a:pt x="156" y="37"/>
                      <a:pt x="152" y="37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91" name="Freeform 248"/>
              <p:cNvSpPr>
                <a:spLocks/>
              </p:cNvSpPr>
              <p:nvPr/>
            </p:nvSpPr>
            <p:spPr bwMode="auto">
              <a:xfrm>
                <a:off x="5808656" y="3819531"/>
                <a:ext cx="134937" cy="30162"/>
              </a:xfrm>
              <a:custGeom>
                <a:avLst/>
                <a:gdLst>
                  <a:gd name="T0" fmla="*/ 85 w 85"/>
                  <a:gd name="T1" fmla="*/ 19 h 19"/>
                  <a:gd name="T2" fmla="*/ 0 w 85"/>
                  <a:gd name="T3" fmla="*/ 0 h 19"/>
                  <a:gd name="T4" fmla="*/ 85 w 85"/>
                  <a:gd name="T5" fmla="*/ 19 h 19"/>
                  <a:gd name="T6" fmla="*/ 85 w 85"/>
                  <a:gd name="T7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5" h="19">
                    <a:moveTo>
                      <a:pt x="85" y="19"/>
                    </a:moveTo>
                    <a:lnTo>
                      <a:pt x="0" y="0"/>
                    </a:lnTo>
                    <a:lnTo>
                      <a:pt x="85" y="19"/>
                    </a:lnTo>
                    <a:lnTo>
                      <a:pt x="85" y="19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92" name="Freeform 249"/>
              <p:cNvSpPr>
                <a:spLocks/>
              </p:cNvSpPr>
              <p:nvPr/>
            </p:nvSpPr>
            <p:spPr bwMode="auto">
              <a:xfrm>
                <a:off x="5795956" y="3808417"/>
                <a:ext cx="160336" cy="53975"/>
              </a:xfrm>
              <a:custGeom>
                <a:avLst/>
                <a:gdLst>
                  <a:gd name="T0" fmla="*/ 147 w 160"/>
                  <a:gd name="T1" fmla="*/ 55 h 55"/>
                  <a:gd name="T2" fmla="*/ 147 w 160"/>
                  <a:gd name="T3" fmla="*/ 55 h 55"/>
                  <a:gd name="T4" fmla="*/ 13 w 160"/>
                  <a:gd name="T5" fmla="*/ 25 h 55"/>
                  <a:gd name="T6" fmla="*/ 4 w 160"/>
                  <a:gd name="T7" fmla="*/ 12 h 55"/>
                  <a:gd name="T8" fmla="*/ 17 w 160"/>
                  <a:gd name="T9" fmla="*/ 4 h 55"/>
                  <a:gd name="T10" fmla="*/ 152 w 160"/>
                  <a:gd name="T11" fmla="*/ 29 h 55"/>
                  <a:gd name="T12" fmla="*/ 160 w 160"/>
                  <a:gd name="T13" fmla="*/ 46 h 55"/>
                  <a:gd name="T14" fmla="*/ 147 w 160"/>
                  <a:gd name="T1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55">
                    <a:moveTo>
                      <a:pt x="147" y="55"/>
                    </a:moveTo>
                    <a:cubicBezTo>
                      <a:pt x="147" y="55"/>
                      <a:pt x="147" y="55"/>
                      <a:pt x="147" y="5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4" y="25"/>
                      <a:pt x="0" y="17"/>
                      <a:pt x="4" y="12"/>
                    </a:cubicBezTo>
                    <a:cubicBezTo>
                      <a:pt x="4" y="4"/>
                      <a:pt x="8" y="0"/>
                      <a:pt x="17" y="4"/>
                    </a:cubicBezTo>
                    <a:cubicBezTo>
                      <a:pt x="152" y="29"/>
                      <a:pt x="152" y="29"/>
                      <a:pt x="152" y="29"/>
                    </a:cubicBezTo>
                    <a:cubicBezTo>
                      <a:pt x="156" y="33"/>
                      <a:pt x="160" y="38"/>
                      <a:pt x="160" y="46"/>
                    </a:cubicBezTo>
                    <a:cubicBezTo>
                      <a:pt x="160" y="50"/>
                      <a:pt x="152" y="55"/>
                      <a:pt x="147" y="55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93" name="Freeform 250"/>
              <p:cNvSpPr>
                <a:spLocks/>
              </p:cNvSpPr>
              <p:nvPr/>
            </p:nvSpPr>
            <p:spPr bwMode="auto">
              <a:xfrm>
                <a:off x="3187696" y="3265492"/>
                <a:ext cx="134937" cy="25400"/>
              </a:xfrm>
              <a:custGeom>
                <a:avLst/>
                <a:gdLst>
                  <a:gd name="T0" fmla="*/ 85 w 85"/>
                  <a:gd name="T1" fmla="*/ 16 h 16"/>
                  <a:gd name="T2" fmla="*/ 0 w 85"/>
                  <a:gd name="T3" fmla="*/ 0 h 16"/>
                  <a:gd name="T4" fmla="*/ 85 w 85"/>
                  <a:gd name="T5" fmla="*/ 16 h 16"/>
                  <a:gd name="T6" fmla="*/ 85 w 85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5" h="16">
                    <a:moveTo>
                      <a:pt x="85" y="16"/>
                    </a:moveTo>
                    <a:lnTo>
                      <a:pt x="0" y="0"/>
                    </a:lnTo>
                    <a:lnTo>
                      <a:pt x="85" y="16"/>
                    </a:lnTo>
                    <a:lnTo>
                      <a:pt x="85" y="16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94" name="Freeform 251"/>
              <p:cNvSpPr>
                <a:spLocks/>
              </p:cNvSpPr>
              <p:nvPr/>
            </p:nvSpPr>
            <p:spPr bwMode="auto">
              <a:xfrm>
                <a:off x="3174996" y="3252792"/>
                <a:ext cx="160336" cy="50800"/>
              </a:xfrm>
              <a:custGeom>
                <a:avLst/>
                <a:gdLst>
                  <a:gd name="T0" fmla="*/ 147 w 160"/>
                  <a:gd name="T1" fmla="*/ 51 h 51"/>
                  <a:gd name="T2" fmla="*/ 143 w 160"/>
                  <a:gd name="T3" fmla="*/ 51 h 51"/>
                  <a:gd name="T4" fmla="*/ 8 w 160"/>
                  <a:gd name="T5" fmla="*/ 21 h 51"/>
                  <a:gd name="T6" fmla="*/ 0 w 160"/>
                  <a:gd name="T7" fmla="*/ 9 h 51"/>
                  <a:gd name="T8" fmla="*/ 12 w 160"/>
                  <a:gd name="T9" fmla="*/ 0 h 51"/>
                  <a:gd name="T10" fmla="*/ 147 w 160"/>
                  <a:gd name="T11" fmla="*/ 30 h 51"/>
                  <a:gd name="T12" fmla="*/ 155 w 160"/>
                  <a:gd name="T13" fmla="*/ 43 h 51"/>
                  <a:gd name="T14" fmla="*/ 147 w 160"/>
                  <a:gd name="T1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51">
                    <a:moveTo>
                      <a:pt x="147" y="51"/>
                    </a:moveTo>
                    <a:cubicBezTo>
                      <a:pt x="143" y="51"/>
                      <a:pt x="143" y="51"/>
                      <a:pt x="143" y="5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4" y="21"/>
                      <a:pt x="0" y="17"/>
                      <a:pt x="0" y="9"/>
                    </a:cubicBezTo>
                    <a:cubicBezTo>
                      <a:pt x="0" y="5"/>
                      <a:pt x="8" y="0"/>
                      <a:pt x="12" y="0"/>
                    </a:cubicBezTo>
                    <a:cubicBezTo>
                      <a:pt x="147" y="30"/>
                      <a:pt x="147" y="30"/>
                      <a:pt x="147" y="30"/>
                    </a:cubicBezTo>
                    <a:cubicBezTo>
                      <a:pt x="155" y="30"/>
                      <a:pt x="160" y="34"/>
                      <a:pt x="155" y="43"/>
                    </a:cubicBezTo>
                    <a:cubicBezTo>
                      <a:pt x="155" y="47"/>
                      <a:pt x="151" y="51"/>
                      <a:pt x="147" y="5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95" name="Freeform 252"/>
              <p:cNvSpPr>
                <a:spLocks/>
              </p:cNvSpPr>
              <p:nvPr/>
            </p:nvSpPr>
            <p:spPr bwMode="auto">
              <a:xfrm>
                <a:off x="5775318" y="3951293"/>
                <a:ext cx="130174" cy="42862"/>
              </a:xfrm>
              <a:custGeom>
                <a:avLst/>
                <a:gdLst>
                  <a:gd name="T0" fmla="*/ 82 w 82"/>
                  <a:gd name="T1" fmla="*/ 27 h 27"/>
                  <a:gd name="T2" fmla="*/ 0 w 82"/>
                  <a:gd name="T3" fmla="*/ 0 h 27"/>
                  <a:gd name="T4" fmla="*/ 82 w 82"/>
                  <a:gd name="T5" fmla="*/ 27 h 27"/>
                  <a:gd name="T6" fmla="*/ 82 w 82"/>
                  <a:gd name="T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2" h="27">
                    <a:moveTo>
                      <a:pt x="82" y="27"/>
                    </a:moveTo>
                    <a:lnTo>
                      <a:pt x="0" y="0"/>
                    </a:lnTo>
                    <a:lnTo>
                      <a:pt x="82" y="27"/>
                    </a:lnTo>
                    <a:lnTo>
                      <a:pt x="82" y="27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96" name="Freeform 253"/>
              <p:cNvSpPr>
                <a:spLocks/>
              </p:cNvSpPr>
              <p:nvPr/>
            </p:nvSpPr>
            <p:spPr bwMode="auto">
              <a:xfrm>
                <a:off x="5761031" y="3938593"/>
                <a:ext cx="157161" cy="68264"/>
              </a:xfrm>
              <a:custGeom>
                <a:avLst/>
                <a:gdLst>
                  <a:gd name="T0" fmla="*/ 143 w 156"/>
                  <a:gd name="T1" fmla="*/ 68 h 68"/>
                  <a:gd name="T2" fmla="*/ 139 w 156"/>
                  <a:gd name="T3" fmla="*/ 68 h 68"/>
                  <a:gd name="T4" fmla="*/ 9 w 156"/>
                  <a:gd name="T5" fmla="*/ 21 h 68"/>
                  <a:gd name="T6" fmla="*/ 0 w 156"/>
                  <a:gd name="T7" fmla="*/ 9 h 68"/>
                  <a:gd name="T8" fmla="*/ 17 w 156"/>
                  <a:gd name="T9" fmla="*/ 0 h 68"/>
                  <a:gd name="T10" fmla="*/ 148 w 156"/>
                  <a:gd name="T11" fmla="*/ 42 h 68"/>
                  <a:gd name="T12" fmla="*/ 156 w 156"/>
                  <a:gd name="T13" fmla="*/ 59 h 68"/>
                  <a:gd name="T14" fmla="*/ 143 w 156"/>
                  <a:gd name="T15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6" h="68">
                    <a:moveTo>
                      <a:pt x="143" y="68"/>
                    </a:moveTo>
                    <a:cubicBezTo>
                      <a:pt x="143" y="68"/>
                      <a:pt x="143" y="68"/>
                      <a:pt x="139" y="68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5" y="21"/>
                      <a:pt x="0" y="13"/>
                      <a:pt x="0" y="9"/>
                    </a:cubicBezTo>
                    <a:cubicBezTo>
                      <a:pt x="5" y="0"/>
                      <a:pt x="13" y="0"/>
                      <a:pt x="17" y="0"/>
                    </a:cubicBezTo>
                    <a:cubicBezTo>
                      <a:pt x="148" y="42"/>
                      <a:pt x="148" y="42"/>
                      <a:pt x="148" y="42"/>
                    </a:cubicBezTo>
                    <a:cubicBezTo>
                      <a:pt x="152" y="47"/>
                      <a:pt x="156" y="51"/>
                      <a:pt x="156" y="59"/>
                    </a:cubicBezTo>
                    <a:cubicBezTo>
                      <a:pt x="152" y="63"/>
                      <a:pt x="148" y="68"/>
                      <a:pt x="143" y="68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97" name="Freeform 254"/>
              <p:cNvSpPr>
                <a:spLocks/>
              </p:cNvSpPr>
              <p:nvPr/>
            </p:nvSpPr>
            <p:spPr bwMode="auto">
              <a:xfrm>
                <a:off x="3225796" y="3122617"/>
                <a:ext cx="131762" cy="41275"/>
              </a:xfrm>
              <a:custGeom>
                <a:avLst/>
                <a:gdLst>
                  <a:gd name="T0" fmla="*/ 83 w 83"/>
                  <a:gd name="T1" fmla="*/ 26 h 26"/>
                  <a:gd name="T2" fmla="*/ 0 w 83"/>
                  <a:gd name="T3" fmla="*/ 0 h 26"/>
                  <a:gd name="T4" fmla="*/ 83 w 83"/>
                  <a:gd name="T5" fmla="*/ 26 h 26"/>
                  <a:gd name="T6" fmla="*/ 83 w 83"/>
                  <a:gd name="T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3" h="26">
                    <a:moveTo>
                      <a:pt x="83" y="26"/>
                    </a:moveTo>
                    <a:lnTo>
                      <a:pt x="0" y="0"/>
                    </a:lnTo>
                    <a:lnTo>
                      <a:pt x="83" y="26"/>
                    </a:lnTo>
                    <a:lnTo>
                      <a:pt x="83" y="26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98" name="Freeform 255"/>
              <p:cNvSpPr>
                <a:spLocks/>
              </p:cNvSpPr>
              <p:nvPr/>
            </p:nvSpPr>
            <p:spPr bwMode="auto">
              <a:xfrm>
                <a:off x="3213096" y="3108330"/>
                <a:ext cx="155576" cy="68264"/>
              </a:xfrm>
              <a:custGeom>
                <a:avLst/>
                <a:gdLst>
                  <a:gd name="T0" fmla="*/ 143 w 155"/>
                  <a:gd name="T1" fmla="*/ 68 h 68"/>
                  <a:gd name="T2" fmla="*/ 138 w 155"/>
                  <a:gd name="T3" fmla="*/ 68 h 68"/>
                  <a:gd name="T4" fmla="*/ 8 w 155"/>
                  <a:gd name="T5" fmla="*/ 26 h 68"/>
                  <a:gd name="T6" fmla="*/ 0 w 155"/>
                  <a:gd name="T7" fmla="*/ 9 h 68"/>
                  <a:gd name="T8" fmla="*/ 16 w 155"/>
                  <a:gd name="T9" fmla="*/ 0 h 68"/>
                  <a:gd name="T10" fmla="*/ 147 w 155"/>
                  <a:gd name="T11" fmla="*/ 42 h 68"/>
                  <a:gd name="T12" fmla="*/ 151 w 155"/>
                  <a:gd name="T13" fmla="*/ 59 h 68"/>
                  <a:gd name="T14" fmla="*/ 143 w 155"/>
                  <a:gd name="T15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5" h="68">
                    <a:moveTo>
                      <a:pt x="143" y="68"/>
                    </a:moveTo>
                    <a:cubicBezTo>
                      <a:pt x="138" y="68"/>
                      <a:pt x="138" y="68"/>
                      <a:pt x="138" y="68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0" y="21"/>
                      <a:pt x="0" y="17"/>
                      <a:pt x="0" y="9"/>
                    </a:cubicBezTo>
                    <a:cubicBezTo>
                      <a:pt x="4" y="5"/>
                      <a:pt x="8" y="0"/>
                      <a:pt x="16" y="0"/>
                    </a:cubicBezTo>
                    <a:cubicBezTo>
                      <a:pt x="147" y="42"/>
                      <a:pt x="147" y="42"/>
                      <a:pt x="147" y="42"/>
                    </a:cubicBezTo>
                    <a:cubicBezTo>
                      <a:pt x="151" y="47"/>
                      <a:pt x="155" y="51"/>
                      <a:pt x="151" y="59"/>
                    </a:cubicBezTo>
                    <a:cubicBezTo>
                      <a:pt x="151" y="63"/>
                      <a:pt x="147" y="68"/>
                      <a:pt x="143" y="68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99" name="Freeform 256"/>
              <p:cNvSpPr>
                <a:spLocks/>
              </p:cNvSpPr>
              <p:nvPr/>
            </p:nvSpPr>
            <p:spPr bwMode="auto">
              <a:xfrm>
                <a:off x="5729281" y="4073530"/>
                <a:ext cx="125412" cy="55562"/>
              </a:xfrm>
              <a:custGeom>
                <a:avLst/>
                <a:gdLst>
                  <a:gd name="T0" fmla="*/ 79 w 79"/>
                  <a:gd name="T1" fmla="*/ 35 h 35"/>
                  <a:gd name="T2" fmla="*/ 0 w 79"/>
                  <a:gd name="T3" fmla="*/ 0 h 35"/>
                  <a:gd name="T4" fmla="*/ 79 w 79"/>
                  <a:gd name="T5" fmla="*/ 35 h 35"/>
                  <a:gd name="T6" fmla="*/ 79 w 7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9" h="35">
                    <a:moveTo>
                      <a:pt x="79" y="35"/>
                    </a:moveTo>
                    <a:lnTo>
                      <a:pt x="0" y="0"/>
                    </a:lnTo>
                    <a:lnTo>
                      <a:pt x="79" y="35"/>
                    </a:lnTo>
                    <a:lnTo>
                      <a:pt x="79" y="35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00" name="Freeform 257"/>
              <p:cNvSpPr>
                <a:spLocks/>
              </p:cNvSpPr>
              <p:nvPr/>
            </p:nvSpPr>
            <p:spPr bwMode="auto">
              <a:xfrm>
                <a:off x="5714994" y="4060830"/>
                <a:ext cx="153986" cy="80964"/>
              </a:xfrm>
              <a:custGeom>
                <a:avLst/>
                <a:gdLst>
                  <a:gd name="T0" fmla="*/ 139 w 152"/>
                  <a:gd name="T1" fmla="*/ 80 h 80"/>
                  <a:gd name="T2" fmla="*/ 130 w 152"/>
                  <a:gd name="T3" fmla="*/ 80 h 80"/>
                  <a:gd name="T4" fmla="*/ 8 w 152"/>
                  <a:gd name="T5" fmla="*/ 26 h 80"/>
                  <a:gd name="T6" fmla="*/ 0 w 152"/>
                  <a:gd name="T7" fmla="*/ 9 h 80"/>
                  <a:gd name="T8" fmla="*/ 17 w 152"/>
                  <a:gd name="T9" fmla="*/ 0 h 80"/>
                  <a:gd name="T10" fmla="*/ 143 w 152"/>
                  <a:gd name="T11" fmla="*/ 59 h 80"/>
                  <a:gd name="T12" fmla="*/ 147 w 152"/>
                  <a:gd name="T13" fmla="*/ 72 h 80"/>
                  <a:gd name="T14" fmla="*/ 139 w 152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2" h="80">
                    <a:moveTo>
                      <a:pt x="139" y="80"/>
                    </a:moveTo>
                    <a:cubicBezTo>
                      <a:pt x="135" y="80"/>
                      <a:pt x="135" y="80"/>
                      <a:pt x="130" y="80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0" y="21"/>
                      <a:pt x="0" y="13"/>
                      <a:pt x="0" y="9"/>
                    </a:cubicBezTo>
                    <a:cubicBezTo>
                      <a:pt x="4" y="0"/>
                      <a:pt x="13" y="0"/>
                      <a:pt x="17" y="0"/>
                    </a:cubicBezTo>
                    <a:cubicBezTo>
                      <a:pt x="143" y="59"/>
                      <a:pt x="143" y="59"/>
                      <a:pt x="143" y="59"/>
                    </a:cubicBezTo>
                    <a:cubicBezTo>
                      <a:pt x="147" y="59"/>
                      <a:pt x="152" y="68"/>
                      <a:pt x="147" y="72"/>
                    </a:cubicBezTo>
                    <a:cubicBezTo>
                      <a:pt x="147" y="80"/>
                      <a:pt x="143" y="80"/>
                      <a:pt x="139" y="8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01" name="Freeform 258"/>
              <p:cNvSpPr>
                <a:spLocks/>
              </p:cNvSpPr>
              <p:nvPr/>
            </p:nvSpPr>
            <p:spPr bwMode="auto">
              <a:xfrm>
                <a:off x="3276597" y="2981331"/>
                <a:ext cx="126999" cy="60325"/>
              </a:xfrm>
              <a:custGeom>
                <a:avLst/>
                <a:gdLst>
                  <a:gd name="T0" fmla="*/ 80 w 80"/>
                  <a:gd name="T1" fmla="*/ 38 h 38"/>
                  <a:gd name="T2" fmla="*/ 0 w 80"/>
                  <a:gd name="T3" fmla="*/ 0 h 38"/>
                  <a:gd name="T4" fmla="*/ 80 w 80"/>
                  <a:gd name="T5" fmla="*/ 38 h 38"/>
                  <a:gd name="T6" fmla="*/ 80 w 80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0" h="38">
                    <a:moveTo>
                      <a:pt x="80" y="38"/>
                    </a:moveTo>
                    <a:lnTo>
                      <a:pt x="0" y="0"/>
                    </a:lnTo>
                    <a:lnTo>
                      <a:pt x="80" y="38"/>
                    </a:lnTo>
                    <a:lnTo>
                      <a:pt x="80" y="38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02" name="Freeform 259"/>
              <p:cNvSpPr>
                <a:spLocks/>
              </p:cNvSpPr>
              <p:nvPr/>
            </p:nvSpPr>
            <p:spPr bwMode="auto">
              <a:xfrm>
                <a:off x="3263897" y="2968631"/>
                <a:ext cx="152401" cy="85725"/>
              </a:xfrm>
              <a:custGeom>
                <a:avLst/>
                <a:gdLst>
                  <a:gd name="T0" fmla="*/ 139 w 152"/>
                  <a:gd name="T1" fmla="*/ 85 h 85"/>
                  <a:gd name="T2" fmla="*/ 135 w 152"/>
                  <a:gd name="T3" fmla="*/ 80 h 85"/>
                  <a:gd name="T4" fmla="*/ 9 w 152"/>
                  <a:gd name="T5" fmla="*/ 26 h 85"/>
                  <a:gd name="T6" fmla="*/ 4 w 152"/>
                  <a:gd name="T7" fmla="*/ 9 h 85"/>
                  <a:gd name="T8" fmla="*/ 17 w 152"/>
                  <a:gd name="T9" fmla="*/ 5 h 85"/>
                  <a:gd name="T10" fmla="*/ 143 w 152"/>
                  <a:gd name="T11" fmla="*/ 59 h 85"/>
                  <a:gd name="T12" fmla="*/ 152 w 152"/>
                  <a:gd name="T13" fmla="*/ 76 h 85"/>
                  <a:gd name="T14" fmla="*/ 139 w 152"/>
                  <a:gd name="T15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2" h="85">
                    <a:moveTo>
                      <a:pt x="139" y="85"/>
                    </a:moveTo>
                    <a:cubicBezTo>
                      <a:pt x="135" y="80"/>
                      <a:pt x="135" y="80"/>
                      <a:pt x="135" y="80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4" y="21"/>
                      <a:pt x="0" y="17"/>
                      <a:pt x="4" y="9"/>
                    </a:cubicBezTo>
                    <a:cubicBezTo>
                      <a:pt x="4" y="5"/>
                      <a:pt x="13" y="0"/>
                      <a:pt x="17" y="5"/>
                    </a:cubicBezTo>
                    <a:cubicBezTo>
                      <a:pt x="143" y="59"/>
                      <a:pt x="143" y="59"/>
                      <a:pt x="143" y="59"/>
                    </a:cubicBezTo>
                    <a:cubicBezTo>
                      <a:pt x="152" y="64"/>
                      <a:pt x="152" y="68"/>
                      <a:pt x="152" y="76"/>
                    </a:cubicBezTo>
                    <a:cubicBezTo>
                      <a:pt x="147" y="80"/>
                      <a:pt x="143" y="85"/>
                      <a:pt x="139" y="85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03" name="Freeform 260"/>
              <p:cNvSpPr>
                <a:spLocks/>
              </p:cNvSpPr>
              <p:nvPr/>
            </p:nvSpPr>
            <p:spPr bwMode="auto">
              <a:xfrm>
                <a:off x="5668957" y="4192594"/>
                <a:ext cx="119062" cy="68264"/>
              </a:xfrm>
              <a:custGeom>
                <a:avLst/>
                <a:gdLst>
                  <a:gd name="T0" fmla="*/ 75 w 75"/>
                  <a:gd name="T1" fmla="*/ 43 h 43"/>
                  <a:gd name="T2" fmla="*/ 0 w 75"/>
                  <a:gd name="T3" fmla="*/ 0 h 43"/>
                  <a:gd name="T4" fmla="*/ 75 w 75"/>
                  <a:gd name="T5" fmla="*/ 43 h 43"/>
                  <a:gd name="T6" fmla="*/ 75 w 75"/>
                  <a:gd name="T7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" h="43">
                    <a:moveTo>
                      <a:pt x="75" y="43"/>
                    </a:moveTo>
                    <a:lnTo>
                      <a:pt x="0" y="0"/>
                    </a:lnTo>
                    <a:lnTo>
                      <a:pt x="75" y="43"/>
                    </a:lnTo>
                    <a:lnTo>
                      <a:pt x="75" y="43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04" name="Freeform 261"/>
              <p:cNvSpPr>
                <a:spLocks/>
              </p:cNvSpPr>
              <p:nvPr/>
            </p:nvSpPr>
            <p:spPr bwMode="auto">
              <a:xfrm>
                <a:off x="5651494" y="4179894"/>
                <a:ext cx="149226" cy="93664"/>
              </a:xfrm>
              <a:custGeom>
                <a:avLst/>
                <a:gdLst>
                  <a:gd name="T0" fmla="*/ 135 w 147"/>
                  <a:gd name="T1" fmla="*/ 93 h 93"/>
                  <a:gd name="T2" fmla="*/ 126 w 147"/>
                  <a:gd name="T3" fmla="*/ 93 h 93"/>
                  <a:gd name="T4" fmla="*/ 8 w 147"/>
                  <a:gd name="T5" fmla="*/ 25 h 93"/>
                  <a:gd name="T6" fmla="*/ 4 w 147"/>
                  <a:gd name="T7" fmla="*/ 9 h 93"/>
                  <a:gd name="T8" fmla="*/ 21 w 147"/>
                  <a:gd name="T9" fmla="*/ 4 h 93"/>
                  <a:gd name="T10" fmla="*/ 139 w 147"/>
                  <a:gd name="T11" fmla="*/ 72 h 93"/>
                  <a:gd name="T12" fmla="*/ 143 w 147"/>
                  <a:gd name="T13" fmla="*/ 89 h 93"/>
                  <a:gd name="T14" fmla="*/ 135 w 147"/>
                  <a:gd name="T1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7" h="93">
                    <a:moveTo>
                      <a:pt x="135" y="93"/>
                    </a:moveTo>
                    <a:cubicBezTo>
                      <a:pt x="130" y="93"/>
                      <a:pt x="130" y="93"/>
                      <a:pt x="126" y="9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4" y="21"/>
                      <a:pt x="0" y="13"/>
                      <a:pt x="4" y="9"/>
                    </a:cubicBezTo>
                    <a:cubicBezTo>
                      <a:pt x="8" y="0"/>
                      <a:pt x="17" y="0"/>
                      <a:pt x="21" y="4"/>
                    </a:cubicBezTo>
                    <a:cubicBezTo>
                      <a:pt x="139" y="72"/>
                      <a:pt x="139" y="72"/>
                      <a:pt x="139" y="72"/>
                    </a:cubicBezTo>
                    <a:cubicBezTo>
                      <a:pt x="147" y="76"/>
                      <a:pt x="147" y="80"/>
                      <a:pt x="143" y="89"/>
                    </a:cubicBezTo>
                    <a:cubicBezTo>
                      <a:pt x="143" y="93"/>
                      <a:pt x="139" y="93"/>
                      <a:pt x="135" y="93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05" name="Freeform 262"/>
              <p:cNvSpPr>
                <a:spLocks/>
              </p:cNvSpPr>
              <p:nvPr/>
            </p:nvSpPr>
            <p:spPr bwMode="auto">
              <a:xfrm>
                <a:off x="3343272" y="2851155"/>
                <a:ext cx="119062" cy="71439"/>
              </a:xfrm>
              <a:custGeom>
                <a:avLst/>
                <a:gdLst>
                  <a:gd name="T0" fmla="*/ 75 w 75"/>
                  <a:gd name="T1" fmla="*/ 45 h 45"/>
                  <a:gd name="T2" fmla="*/ 0 w 75"/>
                  <a:gd name="T3" fmla="*/ 0 h 45"/>
                  <a:gd name="T4" fmla="*/ 75 w 75"/>
                  <a:gd name="T5" fmla="*/ 45 h 45"/>
                  <a:gd name="T6" fmla="*/ 75 w 75"/>
                  <a:gd name="T7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" h="45">
                    <a:moveTo>
                      <a:pt x="75" y="45"/>
                    </a:moveTo>
                    <a:lnTo>
                      <a:pt x="0" y="0"/>
                    </a:lnTo>
                    <a:lnTo>
                      <a:pt x="75" y="45"/>
                    </a:lnTo>
                    <a:lnTo>
                      <a:pt x="75" y="45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06" name="Freeform 263"/>
              <p:cNvSpPr>
                <a:spLocks/>
              </p:cNvSpPr>
              <p:nvPr/>
            </p:nvSpPr>
            <p:spPr bwMode="auto">
              <a:xfrm>
                <a:off x="3330572" y="2838455"/>
                <a:ext cx="149226" cy="96839"/>
              </a:xfrm>
              <a:custGeom>
                <a:avLst/>
                <a:gdLst>
                  <a:gd name="T0" fmla="*/ 131 w 148"/>
                  <a:gd name="T1" fmla="*/ 97 h 97"/>
                  <a:gd name="T2" fmla="*/ 127 w 148"/>
                  <a:gd name="T3" fmla="*/ 93 h 97"/>
                  <a:gd name="T4" fmla="*/ 9 w 148"/>
                  <a:gd name="T5" fmla="*/ 25 h 97"/>
                  <a:gd name="T6" fmla="*/ 5 w 148"/>
                  <a:gd name="T7" fmla="*/ 8 h 97"/>
                  <a:gd name="T8" fmla="*/ 21 w 148"/>
                  <a:gd name="T9" fmla="*/ 4 h 97"/>
                  <a:gd name="T10" fmla="*/ 139 w 148"/>
                  <a:gd name="T11" fmla="*/ 72 h 97"/>
                  <a:gd name="T12" fmla="*/ 144 w 148"/>
                  <a:gd name="T13" fmla="*/ 88 h 97"/>
                  <a:gd name="T14" fmla="*/ 131 w 148"/>
                  <a:gd name="T15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8" h="97">
                    <a:moveTo>
                      <a:pt x="131" y="97"/>
                    </a:moveTo>
                    <a:cubicBezTo>
                      <a:pt x="127" y="93"/>
                      <a:pt x="127" y="93"/>
                      <a:pt x="127" y="93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0" y="21"/>
                      <a:pt x="0" y="13"/>
                      <a:pt x="5" y="8"/>
                    </a:cubicBezTo>
                    <a:cubicBezTo>
                      <a:pt x="5" y="4"/>
                      <a:pt x="13" y="0"/>
                      <a:pt x="21" y="4"/>
                    </a:cubicBezTo>
                    <a:cubicBezTo>
                      <a:pt x="139" y="72"/>
                      <a:pt x="139" y="72"/>
                      <a:pt x="139" y="72"/>
                    </a:cubicBezTo>
                    <a:cubicBezTo>
                      <a:pt x="144" y="76"/>
                      <a:pt x="148" y="84"/>
                      <a:pt x="144" y="88"/>
                    </a:cubicBezTo>
                    <a:cubicBezTo>
                      <a:pt x="139" y="93"/>
                      <a:pt x="135" y="97"/>
                      <a:pt x="131" y="97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07" name="Freeform 264"/>
              <p:cNvSpPr>
                <a:spLocks/>
              </p:cNvSpPr>
              <p:nvPr/>
            </p:nvSpPr>
            <p:spPr bwMode="auto">
              <a:xfrm>
                <a:off x="5597520" y="4302130"/>
                <a:ext cx="109537" cy="85725"/>
              </a:xfrm>
              <a:custGeom>
                <a:avLst/>
                <a:gdLst>
                  <a:gd name="T0" fmla="*/ 69 w 69"/>
                  <a:gd name="T1" fmla="*/ 54 h 54"/>
                  <a:gd name="T2" fmla="*/ 0 w 69"/>
                  <a:gd name="T3" fmla="*/ 0 h 54"/>
                  <a:gd name="T4" fmla="*/ 69 w 69"/>
                  <a:gd name="T5" fmla="*/ 54 h 54"/>
                  <a:gd name="T6" fmla="*/ 69 w 69"/>
                  <a:gd name="T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9" h="54">
                    <a:moveTo>
                      <a:pt x="69" y="54"/>
                    </a:moveTo>
                    <a:lnTo>
                      <a:pt x="0" y="0"/>
                    </a:lnTo>
                    <a:lnTo>
                      <a:pt x="69" y="54"/>
                    </a:lnTo>
                    <a:lnTo>
                      <a:pt x="69" y="54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08" name="Freeform 265"/>
              <p:cNvSpPr>
                <a:spLocks/>
              </p:cNvSpPr>
              <p:nvPr/>
            </p:nvSpPr>
            <p:spPr bwMode="auto">
              <a:xfrm>
                <a:off x="5580055" y="4291018"/>
                <a:ext cx="139699" cy="104774"/>
              </a:xfrm>
              <a:custGeom>
                <a:avLst/>
                <a:gdLst>
                  <a:gd name="T0" fmla="*/ 127 w 139"/>
                  <a:gd name="T1" fmla="*/ 105 h 105"/>
                  <a:gd name="T2" fmla="*/ 118 w 139"/>
                  <a:gd name="T3" fmla="*/ 105 h 105"/>
                  <a:gd name="T4" fmla="*/ 9 w 139"/>
                  <a:gd name="T5" fmla="*/ 25 h 105"/>
                  <a:gd name="T6" fmla="*/ 5 w 139"/>
                  <a:gd name="T7" fmla="*/ 8 h 105"/>
                  <a:gd name="T8" fmla="*/ 21 w 139"/>
                  <a:gd name="T9" fmla="*/ 4 h 105"/>
                  <a:gd name="T10" fmla="*/ 135 w 139"/>
                  <a:gd name="T11" fmla="*/ 84 h 105"/>
                  <a:gd name="T12" fmla="*/ 135 w 139"/>
                  <a:gd name="T13" fmla="*/ 101 h 105"/>
                  <a:gd name="T14" fmla="*/ 127 w 139"/>
                  <a:gd name="T15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9" h="105">
                    <a:moveTo>
                      <a:pt x="127" y="105"/>
                    </a:moveTo>
                    <a:cubicBezTo>
                      <a:pt x="122" y="105"/>
                      <a:pt x="122" y="105"/>
                      <a:pt x="118" y="10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5" y="21"/>
                      <a:pt x="0" y="12"/>
                      <a:pt x="5" y="8"/>
                    </a:cubicBezTo>
                    <a:cubicBezTo>
                      <a:pt x="9" y="4"/>
                      <a:pt x="17" y="0"/>
                      <a:pt x="21" y="4"/>
                    </a:cubicBezTo>
                    <a:cubicBezTo>
                      <a:pt x="135" y="84"/>
                      <a:pt x="135" y="84"/>
                      <a:pt x="135" y="84"/>
                    </a:cubicBezTo>
                    <a:cubicBezTo>
                      <a:pt x="139" y="88"/>
                      <a:pt x="139" y="96"/>
                      <a:pt x="135" y="101"/>
                    </a:cubicBezTo>
                    <a:cubicBezTo>
                      <a:pt x="135" y="105"/>
                      <a:pt x="131" y="105"/>
                      <a:pt x="127" y="105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09" name="Freeform 266"/>
              <p:cNvSpPr>
                <a:spLocks/>
              </p:cNvSpPr>
              <p:nvPr/>
            </p:nvSpPr>
            <p:spPr bwMode="auto">
              <a:xfrm>
                <a:off x="3424234" y="2728916"/>
                <a:ext cx="109537" cy="79375"/>
              </a:xfrm>
              <a:custGeom>
                <a:avLst/>
                <a:gdLst>
                  <a:gd name="T0" fmla="*/ 69 w 69"/>
                  <a:gd name="T1" fmla="*/ 50 h 50"/>
                  <a:gd name="T2" fmla="*/ 0 w 69"/>
                  <a:gd name="T3" fmla="*/ 0 h 50"/>
                  <a:gd name="T4" fmla="*/ 69 w 69"/>
                  <a:gd name="T5" fmla="*/ 50 h 50"/>
                  <a:gd name="T6" fmla="*/ 69 w 69"/>
                  <a:gd name="T7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9" h="50">
                    <a:moveTo>
                      <a:pt x="69" y="50"/>
                    </a:moveTo>
                    <a:lnTo>
                      <a:pt x="0" y="0"/>
                    </a:lnTo>
                    <a:lnTo>
                      <a:pt x="69" y="50"/>
                    </a:lnTo>
                    <a:lnTo>
                      <a:pt x="69" y="5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10" name="Freeform 267"/>
              <p:cNvSpPr>
                <a:spLocks/>
              </p:cNvSpPr>
              <p:nvPr/>
            </p:nvSpPr>
            <p:spPr bwMode="auto">
              <a:xfrm>
                <a:off x="3411534" y="2716216"/>
                <a:ext cx="139699" cy="104774"/>
              </a:xfrm>
              <a:custGeom>
                <a:avLst/>
                <a:gdLst>
                  <a:gd name="T0" fmla="*/ 122 w 139"/>
                  <a:gd name="T1" fmla="*/ 105 h 105"/>
                  <a:gd name="T2" fmla="*/ 118 w 139"/>
                  <a:gd name="T3" fmla="*/ 105 h 105"/>
                  <a:gd name="T4" fmla="*/ 5 w 139"/>
                  <a:gd name="T5" fmla="*/ 25 h 105"/>
                  <a:gd name="T6" fmla="*/ 5 w 139"/>
                  <a:gd name="T7" fmla="*/ 8 h 105"/>
                  <a:gd name="T8" fmla="*/ 21 w 139"/>
                  <a:gd name="T9" fmla="*/ 4 h 105"/>
                  <a:gd name="T10" fmla="*/ 131 w 139"/>
                  <a:gd name="T11" fmla="*/ 84 h 105"/>
                  <a:gd name="T12" fmla="*/ 135 w 139"/>
                  <a:gd name="T13" fmla="*/ 101 h 105"/>
                  <a:gd name="T14" fmla="*/ 122 w 139"/>
                  <a:gd name="T15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9" h="105">
                    <a:moveTo>
                      <a:pt x="122" y="105"/>
                    </a:moveTo>
                    <a:cubicBezTo>
                      <a:pt x="118" y="105"/>
                      <a:pt x="118" y="105"/>
                      <a:pt x="118" y="10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0" y="21"/>
                      <a:pt x="0" y="13"/>
                      <a:pt x="5" y="8"/>
                    </a:cubicBezTo>
                    <a:cubicBezTo>
                      <a:pt x="9" y="0"/>
                      <a:pt x="13" y="0"/>
                      <a:pt x="21" y="4"/>
                    </a:cubicBezTo>
                    <a:cubicBezTo>
                      <a:pt x="131" y="84"/>
                      <a:pt x="131" y="84"/>
                      <a:pt x="131" y="84"/>
                    </a:cubicBezTo>
                    <a:cubicBezTo>
                      <a:pt x="135" y="88"/>
                      <a:pt x="139" y="97"/>
                      <a:pt x="135" y="101"/>
                    </a:cubicBezTo>
                    <a:cubicBezTo>
                      <a:pt x="131" y="105"/>
                      <a:pt x="127" y="105"/>
                      <a:pt x="122" y="105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11" name="Freeform 268"/>
              <p:cNvSpPr>
                <a:spLocks/>
              </p:cNvSpPr>
              <p:nvPr/>
            </p:nvSpPr>
            <p:spPr bwMode="auto">
              <a:xfrm>
                <a:off x="5511793" y="4408492"/>
                <a:ext cx="101599" cy="93664"/>
              </a:xfrm>
              <a:custGeom>
                <a:avLst/>
                <a:gdLst>
                  <a:gd name="T0" fmla="*/ 64 w 64"/>
                  <a:gd name="T1" fmla="*/ 59 h 59"/>
                  <a:gd name="T2" fmla="*/ 0 w 64"/>
                  <a:gd name="T3" fmla="*/ 0 h 59"/>
                  <a:gd name="T4" fmla="*/ 64 w 64"/>
                  <a:gd name="T5" fmla="*/ 59 h 59"/>
                  <a:gd name="T6" fmla="*/ 64 w 64"/>
                  <a:gd name="T7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59">
                    <a:moveTo>
                      <a:pt x="64" y="59"/>
                    </a:moveTo>
                    <a:lnTo>
                      <a:pt x="0" y="0"/>
                    </a:lnTo>
                    <a:lnTo>
                      <a:pt x="64" y="59"/>
                    </a:lnTo>
                    <a:lnTo>
                      <a:pt x="64" y="59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12" name="Freeform 269"/>
              <p:cNvSpPr>
                <a:spLocks/>
              </p:cNvSpPr>
              <p:nvPr/>
            </p:nvSpPr>
            <p:spPr bwMode="auto">
              <a:xfrm>
                <a:off x="5499094" y="4395792"/>
                <a:ext cx="128587" cy="119064"/>
              </a:xfrm>
              <a:custGeom>
                <a:avLst/>
                <a:gdLst>
                  <a:gd name="T0" fmla="*/ 114 w 127"/>
                  <a:gd name="T1" fmla="*/ 118 h 118"/>
                  <a:gd name="T2" fmla="*/ 106 w 127"/>
                  <a:gd name="T3" fmla="*/ 113 h 118"/>
                  <a:gd name="T4" fmla="*/ 5 w 127"/>
                  <a:gd name="T5" fmla="*/ 21 h 118"/>
                  <a:gd name="T6" fmla="*/ 5 w 127"/>
                  <a:gd name="T7" fmla="*/ 4 h 118"/>
                  <a:gd name="T8" fmla="*/ 21 w 127"/>
                  <a:gd name="T9" fmla="*/ 4 h 118"/>
                  <a:gd name="T10" fmla="*/ 122 w 127"/>
                  <a:gd name="T11" fmla="*/ 97 h 118"/>
                  <a:gd name="T12" fmla="*/ 122 w 127"/>
                  <a:gd name="T13" fmla="*/ 113 h 118"/>
                  <a:gd name="T14" fmla="*/ 114 w 127"/>
                  <a:gd name="T1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118">
                    <a:moveTo>
                      <a:pt x="114" y="118"/>
                    </a:moveTo>
                    <a:cubicBezTo>
                      <a:pt x="110" y="118"/>
                      <a:pt x="110" y="113"/>
                      <a:pt x="106" y="113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0" y="17"/>
                      <a:pt x="0" y="8"/>
                      <a:pt x="5" y="4"/>
                    </a:cubicBezTo>
                    <a:cubicBezTo>
                      <a:pt x="9" y="0"/>
                      <a:pt x="13" y="0"/>
                      <a:pt x="21" y="4"/>
                    </a:cubicBezTo>
                    <a:cubicBezTo>
                      <a:pt x="122" y="97"/>
                      <a:pt x="122" y="97"/>
                      <a:pt x="122" y="97"/>
                    </a:cubicBezTo>
                    <a:cubicBezTo>
                      <a:pt x="127" y="101"/>
                      <a:pt x="127" y="105"/>
                      <a:pt x="122" y="113"/>
                    </a:cubicBezTo>
                    <a:cubicBezTo>
                      <a:pt x="118" y="113"/>
                      <a:pt x="118" y="118"/>
                      <a:pt x="114" y="118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13" name="Freeform 270"/>
              <p:cNvSpPr>
                <a:spLocks/>
              </p:cNvSpPr>
              <p:nvPr/>
            </p:nvSpPr>
            <p:spPr bwMode="auto">
              <a:xfrm>
                <a:off x="3517896" y="2614617"/>
                <a:ext cx="101599" cy="92074"/>
              </a:xfrm>
              <a:custGeom>
                <a:avLst/>
                <a:gdLst>
                  <a:gd name="T0" fmla="*/ 64 w 64"/>
                  <a:gd name="T1" fmla="*/ 58 h 58"/>
                  <a:gd name="T2" fmla="*/ 0 w 64"/>
                  <a:gd name="T3" fmla="*/ 0 h 58"/>
                  <a:gd name="T4" fmla="*/ 64 w 64"/>
                  <a:gd name="T5" fmla="*/ 58 h 58"/>
                  <a:gd name="T6" fmla="*/ 64 w 64"/>
                  <a:gd name="T7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58">
                    <a:moveTo>
                      <a:pt x="64" y="58"/>
                    </a:moveTo>
                    <a:lnTo>
                      <a:pt x="0" y="0"/>
                    </a:lnTo>
                    <a:lnTo>
                      <a:pt x="64" y="58"/>
                    </a:lnTo>
                    <a:lnTo>
                      <a:pt x="64" y="58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14" name="Freeform 271"/>
              <p:cNvSpPr>
                <a:spLocks/>
              </p:cNvSpPr>
              <p:nvPr/>
            </p:nvSpPr>
            <p:spPr bwMode="auto">
              <a:xfrm>
                <a:off x="3505196" y="2600329"/>
                <a:ext cx="126999" cy="119064"/>
              </a:xfrm>
              <a:custGeom>
                <a:avLst/>
                <a:gdLst>
                  <a:gd name="T0" fmla="*/ 114 w 126"/>
                  <a:gd name="T1" fmla="*/ 118 h 118"/>
                  <a:gd name="T2" fmla="*/ 105 w 126"/>
                  <a:gd name="T3" fmla="*/ 114 h 118"/>
                  <a:gd name="T4" fmla="*/ 4 w 126"/>
                  <a:gd name="T5" fmla="*/ 21 h 118"/>
                  <a:gd name="T6" fmla="*/ 4 w 126"/>
                  <a:gd name="T7" fmla="*/ 4 h 118"/>
                  <a:gd name="T8" fmla="*/ 21 w 126"/>
                  <a:gd name="T9" fmla="*/ 4 h 118"/>
                  <a:gd name="T10" fmla="*/ 122 w 126"/>
                  <a:gd name="T11" fmla="*/ 97 h 118"/>
                  <a:gd name="T12" fmla="*/ 122 w 126"/>
                  <a:gd name="T13" fmla="*/ 114 h 118"/>
                  <a:gd name="T14" fmla="*/ 114 w 126"/>
                  <a:gd name="T15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6" h="118">
                    <a:moveTo>
                      <a:pt x="114" y="118"/>
                    </a:moveTo>
                    <a:cubicBezTo>
                      <a:pt x="114" y="118"/>
                      <a:pt x="109" y="114"/>
                      <a:pt x="105" y="114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0" y="17"/>
                      <a:pt x="0" y="9"/>
                      <a:pt x="4" y="4"/>
                    </a:cubicBezTo>
                    <a:cubicBezTo>
                      <a:pt x="8" y="0"/>
                      <a:pt x="17" y="0"/>
                      <a:pt x="21" y="4"/>
                    </a:cubicBezTo>
                    <a:cubicBezTo>
                      <a:pt x="122" y="97"/>
                      <a:pt x="122" y="97"/>
                      <a:pt x="122" y="97"/>
                    </a:cubicBezTo>
                    <a:cubicBezTo>
                      <a:pt x="126" y="101"/>
                      <a:pt x="126" y="110"/>
                      <a:pt x="122" y="114"/>
                    </a:cubicBezTo>
                    <a:cubicBezTo>
                      <a:pt x="122" y="114"/>
                      <a:pt x="118" y="118"/>
                      <a:pt x="114" y="118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15" name="Freeform 272"/>
              <p:cNvSpPr>
                <a:spLocks/>
              </p:cNvSpPr>
              <p:nvPr/>
            </p:nvSpPr>
            <p:spPr bwMode="auto">
              <a:xfrm>
                <a:off x="5414957" y="4502156"/>
                <a:ext cx="93662" cy="101599"/>
              </a:xfrm>
              <a:custGeom>
                <a:avLst/>
                <a:gdLst>
                  <a:gd name="T0" fmla="*/ 59 w 59"/>
                  <a:gd name="T1" fmla="*/ 64 h 64"/>
                  <a:gd name="T2" fmla="*/ 0 w 59"/>
                  <a:gd name="T3" fmla="*/ 0 h 64"/>
                  <a:gd name="T4" fmla="*/ 59 w 59"/>
                  <a:gd name="T5" fmla="*/ 64 h 64"/>
                  <a:gd name="T6" fmla="*/ 59 w 59"/>
                  <a:gd name="T7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64">
                    <a:moveTo>
                      <a:pt x="59" y="64"/>
                    </a:moveTo>
                    <a:lnTo>
                      <a:pt x="0" y="0"/>
                    </a:lnTo>
                    <a:lnTo>
                      <a:pt x="59" y="64"/>
                    </a:lnTo>
                    <a:lnTo>
                      <a:pt x="59" y="64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16" name="Freeform 273"/>
              <p:cNvSpPr>
                <a:spLocks/>
              </p:cNvSpPr>
              <p:nvPr/>
            </p:nvSpPr>
            <p:spPr bwMode="auto">
              <a:xfrm>
                <a:off x="5402257" y="4489456"/>
                <a:ext cx="117474" cy="126999"/>
              </a:xfrm>
              <a:custGeom>
                <a:avLst/>
                <a:gdLst>
                  <a:gd name="T0" fmla="*/ 105 w 117"/>
                  <a:gd name="T1" fmla="*/ 127 h 127"/>
                  <a:gd name="T2" fmla="*/ 96 w 117"/>
                  <a:gd name="T3" fmla="*/ 122 h 127"/>
                  <a:gd name="T4" fmla="*/ 4 w 117"/>
                  <a:gd name="T5" fmla="*/ 21 h 127"/>
                  <a:gd name="T6" fmla="*/ 8 w 117"/>
                  <a:gd name="T7" fmla="*/ 5 h 127"/>
                  <a:gd name="T8" fmla="*/ 25 w 117"/>
                  <a:gd name="T9" fmla="*/ 5 h 127"/>
                  <a:gd name="T10" fmla="*/ 113 w 117"/>
                  <a:gd name="T11" fmla="*/ 106 h 127"/>
                  <a:gd name="T12" fmla="*/ 113 w 117"/>
                  <a:gd name="T13" fmla="*/ 122 h 127"/>
                  <a:gd name="T14" fmla="*/ 105 w 117"/>
                  <a:gd name="T15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" h="127">
                    <a:moveTo>
                      <a:pt x="105" y="127"/>
                    </a:moveTo>
                    <a:cubicBezTo>
                      <a:pt x="101" y="127"/>
                      <a:pt x="101" y="127"/>
                      <a:pt x="96" y="122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0" y="17"/>
                      <a:pt x="0" y="9"/>
                      <a:pt x="8" y="5"/>
                    </a:cubicBezTo>
                    <a:cubicBezTo>
                      <a:pt x="12" y="0"/>
                      <a:pt x="21" y="0"/>
                      <a:pt x="25" y="5"/>
                    </a:cubicBezTo>
                    <a:cubicBezTo>
                      <a:pt x="113" y="106"/>
                      <a:pt x="113" y="106"/>
                      <a:pt x="113" y="106"/>
                    </a:cubicBezTo>
                    <a:cubicBezTo>
                      <a:pt x="117" y="114"/>
                      <a:pt x="117" y="118"/>
                      <a:pt x="113" y="122"/>
                    </a:cubicBezTo>
                    <a:cubicBezTo>
                      <a:pt x="113" y="127"/>
                      <a:pt x="109" y="127"/>
                      <a:pt x="105" y="127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17" name="Freeform 274"/>
              <p:cNvSpPr>
                <a:spLocks/>
              </p:cNvSpPr>
              <p:nvPr/>
            </p:nvSpPr>
            <p:spPr bwMode="auto">
              <a:xfrm>
                <a:off x="3624259" y="2508255"/>
                <a:ext cx="87312" cy="106364"/>
              </a:xfrm>
              <a:custGeom>
                <a:avLst/>
                <a:gdLst>
                  <a:gd name="T0" fmla="*/ 55 w 55"/>
                  <a:gd name="T1" fmla="*/ 67 h 67"/>
                  <a:gd name="T2" fmla="*/ 0 w 55"/>
                  <a:gd name="T3" fmla="*/ 0 h 67"/>
                  <a:gd name="T4" fmla="*/ 55 w 55"/>
                  <a:gd name="T5" fmla="*/ 67 h 67"/>
                  <a:gd name="T6" fmla="*/ 55 w 55"/>
                  <a:gd name="T7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67">
                    <a:moveTo>
                      <a:pt x="55" y="67"/>
                    </a:moveTo>
                    <a:lnTo>
                      <a:pt x="0" y="0"/>
                    </a:lnTo>
                    <a:lnTo>
                      <a:pt x="55" y="67"/>
                    </a:lnTo>
                    <a:lnTo>
                      <a:pt x="55" y="67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18" name="Freeform 275"/>
              <p:cNvSpPr>
                <a:spLocks/>
              </p:cNvSpPr>
              <p:nvPr/>
            </p:nvSpPr>
            <p:spPr bwMode="auto">
              <a:xfrm>
                <a:off x="3606797" y="2495555"/>
                <a:ext cx="122237" cy="131764"/>
              </a:xfrm>
              <a:custGeom>
                <a:avLst/>
                <a:gdLst>
                  <a:gd name="T0" fmla="*/ 105 w 122"/>
                  <a:gd name="T1" fmla="*/ 131 h 131"/>
                  <a:gd name="T2" fmla="*/ 97 w 122"/>
                  <a:gd name="T3" fmla="*/ 126 h 131"/>
                  <a:gd name="T4" fmla="*/ 8 w 122"/>
                  <a:gd name="T5" fmla="*/ 21 h 131"/>
                  <a:gd name="T6" fmla="*/ 8 w 122"/>
                  <a:gd name="T7" fmla="*/ 4 h 131"/>
                  <a:gd name="T8" fmla="*/ 25 w 122"/>
                  <a:gd name="T9" fmla="*/ 8 h 131"/>
                  <a:gd name="T10" fmla="*/ 118 w 122"/>
                  <a:gd name="T11" fmla="*/ 109 h 131"/>
                  <a:gd name="T12" fmla="*/ 114 w 122"/>
                  <a:gd name="T13" fmla="*/ 126 h 131"/>
                  <a:gd name="T14" fmla="*/ 105 w 122"/>
                  <a:gd name="T15" fmla="*/ 131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2" h="131">
                    <a:moveTo>
                      <a:pt x="105" y="131"/>
                    </a:moveTo>
                    <a:cubicBezTo>
                      <a:pt x="105" y="131"/>
                      <a:pt x="101" y="126"/>
                      <a:pt x="97" y="126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0" y="17"/>
                      <a:pt x="4" y="8"/>
                      <a:pt x="8" y="4"/>
                    </a:cubicBezTo>
                    <a:cubicBezTo>
                      <a:pt x="13" y="0"/>
                      <a:pt x="21" y="0"/>
                      <a:pt x="25" y="8"/>
                    </a:cubicBezTo>
                    <a:cubicBezTo>
                      <a:pt x="118" y="109"/>
                      <a:pt x="118" y="109"/>
                      <a:pt x="118" y="109"/>
                    </a:cubicBezTo>
                    <a:cubicBezTo>
                      <a:pt x="122" y="114"/>
                      <a:pt x="122" y="122"/>
                      <a:pt x="114" y="126"/>
                    </a:cubicBezTo>
                    <a:cubicBezTo>
                      <a:pt x="114" y="126"/>
                      <a:pt x="109" y="131"/>
                      <a:pt x="105" y="13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19" name="Freeform 276"/>
              <p:cNvSpPr>
                <a:spLocks/>
              </p:cNvSpPr>
              <p:nvPr/>
            </p:nvSpPr>
            <p:spPr bwMode="auto">
              <a:xfrm>
                <a:off x="5313356" y="4586293"/>
                <a:ext cx="79374" cy="111124"/>
              </a:xfrm>
              <a:custGeom>
                <a:avLst/>
                <a:gdLst>
                  <a:gd name="T0" fmla="*/ 50 w 50"/>
                  <a:gd name="T1" fmla="*/ 70 h 70"/>
                  <a:gd name="T2" fmla="*/ 0 w 50"/>
                  <a:gd name="T3" fmla="*/ 0 h 70"/>
                  <a:gd name="T4" fmla="*/ 50 w 50"/>
                  <a:gd name="T5" fmla="*/ 70 h 70"/>
                  <a:gd name="T6" fmla="*/ 50 w 50"/>
                  <a:gd name="T7" fmla="*/ 7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70">
                    <a:moveTo>
                      <a:pt x="50" y="70"/>
                    </a:moveTo>
                    <a:lnTo>
                      <a:pt x="0" y="0"/>
                    </a:lnTo>
                    <a:lnTo>
                      <a:pt x="50" y="70"/>
                    </a:lnTo>
                    <a:lnTo>
                      <a:pt x="50" y="7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20" name="Freeform 277"/>
              <p:cNvSpPr>
                <a:spLocks/>
              </p:cNvSpPr>
              <p:nvPr/>
            </p:nvSpPr>
            <p:spPr bwMode="auto">
              <a:xfrm>
                <a:off x="5300656" y="4573593"/>
                <a:ext cx="106362" cy="134939"/>
              </a:xfrm>
              <a:custGeom>
                <a:avLst/>
                <a:gdLst>
                  <a:gd name="T0" fmla="*/ 92 w 105"/>
                  <a:gd name="T1" fmla="*/ 134 h 134"/>
                  <a:gd name="T2" fmla="*/ 84 w 105"/>
                  <a:gd name="T3" fmla="*/ 130 h 134"/>
                  <a:gd name="T4" fmla="*/ 4 w 105"/>
                  <a:gd name="T5" fmla="*/ 21 h 134"/>
                  <a:gd name="T6" fmla="*/ 4 w 105"/>
                  <a:gd name="T7" fmla="*/ 4 h 134"/>
                  <a:gd name="T8" fmla="*/ 21 w 105"/>
                  <a:gd name="T9" fmla="*/ 4 h 134"/>
                  <a:gd name="T10" fmla="*/ 101 w 105"/>
                  <a:gd name="T11" fmla="*/ 117 h 134"/>
                  <a:gd name="T12" fmla="*/ 101 w 105"/>
                  <a:gd name="T13" fmla="*/ 134 h 134"/>
                  <a:gd name="T14" fmla="*/ 92 w 105"/>
                  <a:gd name="T15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5" h="134">
                    <a:moveTo>
                      <a:pt x="92" y="134"/>
                    </a:moveTo>
                    <a:cubicBezTo>
                      <a:pt x="88" y="134"/>
                      <a:pt x="84" y="134"/>
                      <a:pt x="84" y="13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0" y="12"/>
                      <a:pt x="0" y="8"/>
                      <a:pt x="4" y="4"/>
                    </a:cubicBezTo>
                    <a:cubicBezTo>
                      <a:pt x="12" y="0"/>
                      <a:pt x="16" y="0"/>
                      <a:pt x="21" y="4"/>
                    </a:cubicBezTo>
                    <a:cubicBezTo>
                      <a:pt x="101" y="117"/>
                      <a:pt x="101" y="117"/>
                      <a:pt x="101" y="117"/>
                    </a:cubicBezTo>
                    <a:cubicBezTo>
                      <a:pt x="105" y="122"/>
                      <a:pt x="105" y="130"/>
                      <a:pt x="101" y="134"/>
                    </a:cubicBezTo>
                    <a:cubicBezTo>
                      <a:pt x="96" y="134"/>
                      <a:pt x="96" y="134"/>
                      <a:pt x="92" y="134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21" name="Freeform 278"/>
              <p:cNvSpPr>
                <a:spLocks/>
              </p:cNvSpPr>
              <p:nvPr/>
            </p:nvSpPr>
            <p:spPr bwMode="auto">
              <a:xfrm>
                <a:off x="3736971" y="2419355"/>
                <a:ext cx="80962" cy="109539"/>
              </a:xfrm>
              <a:custGeom>
                <a:avLst/>
                <a:gdLst>
                  <a:gd name="T0" fmla="*/ 51 w 51"/>
                  <a:gd name="T1" fmla="*/ 69 h 69"/>
                  <a:gd name="T2" fmla="*/ 0 w 51"/>
                  <a:gd name="T3" fmla="*/ 0 h 69"/>
                  <a:gd name="T4" fmla="*/ 51 w 51"/>
                  <a:gd name="T5" fmla="*/ 69 h 69"/>
                  <a:gd name="T6" fmla="*/ 51 w 51"/>
                  <a:gd name="T7" fmla="*/ 69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69">
                    <a:moveTo>
                      <a:pt x="51" y="69"/>
                    </a:moveTo>
                    <a:lnTo>
                      <a:pt x="0" y="0"/>
                    </a:lnTo>
                    <a:lnTo>
                      <a:pt x="51" y="69"/>
                    </a:lnTo>
                    <a:lnTo>
                      <a:pt x="51" y="69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22" name="Freeform 279"/>
              <p:cNvSpPr>
                <a:spLocks/>
              </p:cNvSpPr>
              <p:nvPr/>
            </p:nvSpPr>
            <p:spPr bwMode="auto">
              <a:xfrm>
                <a:off x="3725858" y="2401891"/>
                <a:ext cx="104774" cy="139701"/>
              </a:xfrm>
              <a:custGeom>
                <a:avLst/>
                <a:gdLst>
                  <a:gd name="T0" fmla="*/ 92 w 105"/>
                  <a:gd name="T1" fmla="*/ 139 h 139"/>
                  <a:gd name="T2" fmla="*/ 84 w 105"/>
                  <a:gd name="T3" fmla="*/ 135 h 139"/>
                  <a:gd name="T4" fmla="*/ 0 w 105"/>
                  <a:gd name="T5" fmla="*/ 22 h 139"/>
                  <a:gd name="T6" fmla="*/ 4 w 105"/>
                  <a:gd name="T7" fmla="*/ 5 h 139"/>
                  <a:gd name="T8" fmla="*/ 21 w 105"/>
                  <a:gd name="T9" fmla="*/ 9 h 139"/>
                  <a:gd name="T10" fmla="*/ 101 w 105"/>
                  <a:gd name="T11" fmla="*/ 118 h 139"/>
                  <a:gd name="T12" fmla="*/ 101 w 105"/>
                  <a:gd name="T13" fmla="*/ 135 h 139"/>
                  <a:gd name="T14" fmla="*/ 92 w 105"/>
                  <a:gd name="T15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5" h="139">
                    <a:moveTo>
                      <a:pt x="92" y="139"/>
                    </a:moveTo>
                    <a:cubicBezTo>
                      <a:pt x="88" y="139"/>
                      <a:pt x="84" y="135"/>
                      <a:pt x="84" y="13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7"/>
                      <a:pt x="0" y="9"/>
                      <a:pt x="4" y="5"/>
                    </a:cubicBezTo>
                    <a:cubicBezTo>
                      <a:pt x="8" y="0"/>
                      <a:pt x="17" y="5"/>
                      <a:pt x="21" y="9"/>
                    </a:cubicBezTo>
                    <a:cubicBezTo>
                      <a:pt x="101" y="118"/>
                      <a:pt x="101" y="118"/>
                      <a:pt x="101" y="118"/>
                    </a:cubicBezTo>
                    <a:cubicBezTo>
                      <a:pt x="105" y="123"/>
                      <a:pt x="105" y="131"/>
                      <a:pt x="101" y="135"/>
                    </a:cubicBezTo>
                    <a:cubicBezTo>
                      <a:pt x="97" y="139"/>
                      <a:pt x="92" y="139"/>
                      <a:pt x="92" y="139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23" name="Freeform 280"/>
              <p:cNvSpPr>
                <a:spLocks/>
              </p:cNvSpPr>
              <p:nvPr/>
            </p:nvSpPr>
            <p:spPr bwMode="auto">
              <a:xfrm>
                <a:off x="5203819" y="4659318"/>
                <a:ext cx="66675" cy="117474"/>
              </a:xfrm>
              <a:custGeom>
                <a:avLst/>
                <a:gdLst>
                  <a:gd name="T0" fmla="*/ 42 w 42"/>
                  <a:gd name="T1" fmla="*/ 74 h 74"/>
                  <a:gd name="T2" fmla="*/ 0 w 42"/>
                  <a:gd name="T3" fmla="*/ 0 h 74"/>
                  <a:gd name="T4" fmla="*/ 42 w 42"/>
                  <a:gd name="T5" fmla="*/ 74 h 74"/>
                  <a:gd name="T6" fmla="*/ 42 w 42"/>
                  <a:gd name="T7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74">
                    <a:moveTo>
                      <a:pt x="42" y="74"/>
                    </a:moveTo>
                    <a:lnTo>
                      <a:pt x="0" y="0"/>
                    </a:lnTo>
                    <a:lnTo>
                      <a:pt x="42" y="74"/>
                    </a:lnTo>
                    <a:lnTo>
                      <a:pt x="42" y="74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24" name="Freeform 281"/>
              <p:cNvSpPr>
                <a:spLocks/>
              </p:cNvSpPr>
              <p:nvPr/>
            </p:nvSpPr>
            <p:spPr bwMode="auto">
              <a:xfrm>
                <a:off x="5186357" y="4645032"/>
                <a:ext cx="96837" cy="144463"/>
              </a:xfrm>
              <a:custGeom>
                <a:avLst/>
                <a:gdLst>
                  <a:gd name="T0" fmla="*/ 84 w 97"/>
                  <a:gd name="T1" fmla="*/ 143 h 143"/>
                  <a:gd name="T2" fmla="*/ 71 w 97"/>
                  <a:gd name="T3" fmla="*/ 139 h 143"/>
                  <a:gd name="T4" fmla="*/ 4 w 97"/>
                  <a:gd name="T5" fmla="*/ 17 h 143"/>
                  <a:gd name="T6" fmla="*/ 8 w 97"/>
                  <a:gd name="T7" fmla="*/ 4 h 143"/>
                  <a:gd name="T8" fmla="*/ 25 w 97"/>
                  <a:gd name="T9" fmla="*/ 9 h 143"/>
                  <a:gd name="T10" fmla="*/ 93 w 97"/>
                  <a:gd name="T11" fmla="*/ 126 h 143"/>
                  <a:gd name="T12" fmla="*/ 88 w 97"/>
                  <a:gd name="T13" fmla="*/ 143 h 143"/>
                  <a:gd name="T14" fmla="*/ 84 w 97"/>
                  <a:gd name="T15" fmla="*/ 1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7" h="143">
                    <a:moveTo>
                      <a:pt x="84" y="143"/>
                    </a:moveTo>
                    <a:cubicBezTo>
                      <a:pt x="80" y="143"/>
                      <a:pt x="76" y="143"/>
                      <a:pt x="71" y="139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0" y="13"/>
                      <a:pt x="4" y="4"/>
                      <a:pt x="8" y="4"/>
                    </a:cubicBezTo>
                    <a:cubicBezTo>
                      <a:pt x="17" y="0"/>
                      <a:pt x="21" y="0"/>
                      <a:pt x="25" y="9"/>
                    </a:cubicBezTo>
                    <a:cubicBezTo>
                      <a:pt x="93" y="126"/>
                      <a:pt x="93" y="126"/>
                      <a:pt x="93" y="126"/>
                    </a:cubicBezTo>
                    <a:cubicBezTo>
                      <a:pt x="97" y="131"/>
                      <a:pt x="97" y="139"/>
                      <a:pt x="88" y="143"/>
                    </a:cubicBezTo>
                    <a:cubicBezTo>
                      <a:pt x="84" y="143"/>
                      <a:pt x="84" y="143"/>
                      <a:pt x="84" y="143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26" name="Freeform 282"/>
              <p:cNvSpPr>
                <a:spLocks/>
              </p:cNvSpPr>
              <p:nvPr/>
            </p:nvSpPr>
            <p:spPr bwMode="auto">
              <a:xfrm>
                <a:off x="3860797" y="2338391"/>
                <a:ext cx="68262" cy="119064"/>
              </a:xfrm>
              <a:custGeom>
                <a:avLst/>
                <a:gdLst>
                  <a:gd name="T0" fmla="*/ 43 w 43"/>
                  <a:gd name="T1" fmla="*/ 75 h 75"/>
                  <a:gd name="T2" fmla="*/ 0 w 43"/>
                  <a:gd name="T3" fmla="*/ 0 h 75"/>
                  <a:gd name="T4" fmla="*/ 43 w 43"/>
                  <a:gd name="T5" fmla="*/ 75 h 75"/>
                  <a:gd name="T6" fmla="*/ 43 w 43"/>
                  <a:gd name="T7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5">
                    <a:moveTo>
                      <a:pt x="43" y="75"/>
                    </a:moveTo>
                    <a:lnTo>
                      <a:pt x="0" y="0"/>
                    </a:lnTo>
                    <a:lnTo>
                      <a:pt x="43" y="75"/>
                    </a:lnTo>
                    <a:lnTo>
                      <a:pt x="43" y="75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27" name="Freeform 283"/>
              <p:cNvSpPr>
                <a:spLocks/>
              </p:cNvSpPr>
              <p:nvPr/>
            </p:nvSpPr>
            <p:spPr bwMode="auto">
              <a:xfrm>
                <a:off x="3848097" y="2320929"/>
                <a:ext cx="96837" cy="149226"/>
              </a:xfrm>
              <a:custGeom>
                <a:avLst/>
                <a:gdLst>
                  <a:gd name="T0" fmla="*/ 80 w 97"/>
                  <a:gd name="T1" fmla="*/ 148 h 148"/>
                  <a:gd name="T2" fmla="*/ 71 w 97"/>
                  <a:gd name="T3" fmla="*/ 139 h 148"/>
                  <a:gd name="T4" fmla="*/ 4 w 97"/>
                  <a:gd name="T5" fmla="*/ 22 h 148"/>
                  <a:gd name="T6" fmla="*/ 8 w 97"/>
                  <a:gd name="T7" fmla="*/ 5 h 148"/>
                  <a:gd name="T8" fmla="*/ 21 w 97"/>
                  <a:gd name="T9" fmla="*/ 9 h 148"/>
                  <a:gd name="T10" fmla="*/ 93 w 97"/>
                  <a:gd name="T11" fmla="*/ 127 h 148"/>
                  <a:gd name="T12" fmla="*/ 88 w 97"/>
                  <a:gd name="T13" fmla="*/ 144 h 148"/>
                  <a:gd name="T14" fmla="*/ 80 w 97"/>
                  <a:gd name="T15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7" h="148">
                    <a:moveTo>
                      <a:pt x="80" y="148"/>
                    </a:moveTo>
                    <a:cubicBezTo>
                      <a:pt x="76" y="148"/>
                      <a:pt x="71" y="144"/>
                      <a:pt x="71" y="139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0" y="17"/>
                      <a:pt x="0" y="9"/>
                      <a:pt x="8" y="5"/>
                    </a:cubicBezTo>
                    <a:cubicBezTo>
                      <a:pt x="13" y="0"/>
                      <a:pt x="21" y="5"/>
                      <a:pt x="21" y="9"/>
                    </a:cubicBezTo>
                    <a:cubicBezTo>
                      <a:pt x="93" y="127"/>
                      <a:pt x="93" y="127"/>
                      <a:pt x="93" y="127"/>
                    </a:cubicBezTo>
                    <a:cubicBezTo>
                      <a:pt x="97" y="135"/>
                      <a:pt x="93" y="139"/>
                      <a:pt x="88" y="144"/>
                    </a:cubicBezTo>
                    <a:cubicBezTo>
                      <a:pt x="84" y="144"/>
                      <a:pt x="84" y="148"/>
                      <a:pt x="80" y="148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28" name="Freeform 284"/>
              <p:cNvSpPr>
                <a:spLocks/>
              </p:cNvSpPr>
              <p:nvPr/>
            </p:nvSpPr>
            <p:spPr bwMode="auto">
              <a:xfrm>
                <a:off x="5084757" y="4718057"/>
                <a:ext cx="55562" cy="126999"/>
              </a:xfrm>
              <a:custGeom>
                <a:avLst/>
                <a:gdLst>
                  <a:gd name="T0" fmla="*/ 35 w 35"/>
                  <a:gd name="T1" fmla="*/ 80 h 80"/>
                  <a:gd name="T2" fmla="*/ 0 w 35"/>
                  <a:gd name="T3" fmla="*/ 0 h 80"/>
                  <a:gd name="T4" fmla="*/ 35 w 35"/>
                  <a:gd name="T5" fmla="*/ 80 h 80"/>
                  <a:gd name="T6" fmla="*/ 35 w 35"/>
                  <a:gd name="T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80">
                    <a:moveTo>
                      <a:pt x="35" y="80"/>
                    </a:moveTo>
                    <a:lnTo>
                      <a:pt x="0" y="0"/>
                    </a:lnTo>
                    <a:lnTo>
                      <a:pt x="35" y="80"/>
                    </a:lnTo>
                    <a:lnTo>
                      <a:pt x="35" y="8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29" name="Freeform 285"/>
              <p:cNvSpPr>
                <a:spLocks/>
              </p:cNvSpPr>
              <p:nvPr/>
            </p:nvSpPr>
            <p:spPr bwMode="auto">
              <a:xfrm>
                <a:off x="5067295" y="4705357"/>
                <a:ext cx="84137" cy="152401"/>
              </a:xfrm>
              <a:custGeom>
                <a:avLst/>
                <a:gdLst>
                  <a:gd name="T0" fmla="*/ 72 w 84"/>
                  <a:gd name="T1" fmla="*/ 152 h 152"/>
                  <a:gd name="T2" fmla="*/ 59 w 84"/>
                  <a:gd name="T3" fmla="*/ 143 h 152"/>
                  <a:gd name="T4" fmla="*/ 4 w 84"/>
                  <a:gd name="T5" fmla="*/ 21 h 152"/>
                  <a:gd name="T6" fmla="*/ 8 w 84"/>
                  <a:gd name="T7" fmla="*/ 4 h 152"/>
                  <a:gd name="T8" fmla="*/ 25 w 84"/>
                  <a:gd name="T9" fmla="*/ 8 h 152"/>
                  <a:gd name="T10" fmla="*/ 84 w 84"/>
                  <a:gd name="T11" fmla="*/ 135 h 152"/>
                  <a:gd name="T12" fmla="*/ 76 w 84"/>
                  <a:gd name="T13" fmla="*/ 152 h 152"/>
                  <a:gd name="T14" fmla="*/ 72 w 84"/>
                  <a:gd name="T15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152">
                    <a:moveTo>
                      <a:pt x="72" y="152"/>
                    </a:moveTo>
                    <a:cubicBezTo>
                      <a:pt x="67" y="152"/>
                      <a:pt x="63" y="147"/>
                      <a:pt x="59" y="143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0" y="13"/>
                      <a:pt x="4" y="4"/>
                      <a:pt x="8" y="4"/>
                    </a:cubicBezTo>
                    <a:cubicBezTo>
                      <a:pt x="17" y="0"/>
                      <a:pt x="25" y="4"/>
                      <a:pt x="25" y="8"/>
                    </a:cubicBezTo>
                    <a:cubicBezTo>
                      <a:pt x="84" y="135"/>
                      <a:pt x="84" y="135"/>
                      <a:pt x="84" y="135"/>
                    </a:cubicBezTo>
                    <a:cubicBezTo>
                      <a:pt x="84" y="139"/>
                      <a:pt x="84" y="147"/>
                      <a:pt x="76" y="152"/>
                    </a:cubicBezTo>
                    <a:cubicBezTo>
                      <a:pt x="72" y="152"/>
                      <a:pt x="72" y="152"/>
                      <a:pt x="72" y="152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30" name="Freeform 286"/>
              <p:cNvSpPr>
                <a:spLocks/>
              </p:cNvSpPr>
              <p:nvPr/>
            </p:nvSpPr>
            <p:spPr bwMode="auto">
              <a:xfrm>
                <a:off x="3992558" y="2271717"/>
                <a:ext cx="53975" cy="122239"/>
              </a:xfrm>
              <a:custGeom>
                <a:avLst/>
                <a:gdLst>
                  <a:gd name="T0" fmla="*/ 34 w 34"/>
                  <a:gd name="T1" fmla="*/ 77 h 77"/>
                  <a:gd name="T2" fmla="*/ 0 w 34"/>
                  <a:gd name="T3" fmla="*/ 0 h 77"/>
                  <a:gd name="T4" fmla="*/ 34 w 34"/>
                  <a:gd name="T5" fmla="*/ 77 h 77"/>
                  <a:gd name="T6" fmla="*/ 34 w 34"/>
                  <a:gd name="T7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77">
                    <a:moveTo>
                      <a:pt x="34" y="77"/>
                    </a:moveTo>
                    <a:lnTo>
                      <a:pt x="0" y="0"/>
                    </a:lnTo>
                    <a:lnTo>
                      <a:pt x="34" y="77"/>
                    </a:lnTo>
                    <a:lnTo>
                      <a:pt x="34" y="77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31" name="Freeform 287"/>
              <p:cNvSpPr>
                <a:spLocks/>
              </p:cNvSpPr>
              <p:nvPr/>
            </p:nvSpPr>
            <p:spPr bwMode="auto">
              <a:xfrm>
                <a:off x="3978271" y="2254254"/>
                <a:ext cx="85724" cy="152401"/>
              </a:xfrm>
              <a:custGeom>
                <a:avLst/>
                <a:gdLst>
                  <a:gd name="T0" fmla="*/ 68 w 85"/>
                  <a:gd name="T1" fmla="*/ 152 h 152"/>
                  <a:gd name="T2" fmla="*/ 59 w 85"/>
                  <a:gd name="T3" fmla="*/ 147 h 152"/>
                  <a:gd name="T4" fmla="*/ 0 w 85"/>
                  <a:gd name="T5" fmla="*/ 21 h 152"/>
                  <a:gd name="T6" fmla="*/ 9 w 85"/>
                  <a:gd name="T7" fmla="*/ 4 h 152"/>
                  <a:gd name="T8" fmla="*/ 26 w 85"/>
                  <a:gd name="T9" fmla="*/ 13 h 152"/>
                  <a:gd name="T10" fmla="*/ 80 w 85"/>
                  <a:gd name="T11" fmla="*/ 135 h 152"/>
                  <a:gd name="T12" fmla="*/ 72 w 85"/>
                  <a:gd name="T13" fmla="*/ 152 h 152"/>
                  <a:gd name="T14" fmla="*/ 68 w 85"/>
                  <a:gd name="T15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" h="152">
                    <a:moveTo>
                      <a:pt x="68" y="152"/>
                    </a:moveTo>
                    <a:cubicBezTo>
                      <a:pt x="64" y="152"/>
                      <a:pt x="59" y="152"/>
                      <a:pt x="59" y="147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13"/>
                      <a:pt x="0" y="9"/>
                      <a:pt x="9" y="4"/>
                    </a:cubicBezTo>
                    <a:cubicBezTo>
                      <a:pt x="13" y="0"/>
                      <a:pt x="21" y="4"/>
                      <a:pt x="26" y="13"/>
                    </a:cubicBezTo>
                    <a:cubicBezTo>
                      <a:pt x="80" y="135"/>
                      <a:pt x="80" y="135"/>
                      <a:pt x="80" y="135"/>
                    </a:cubicBezTo>
                    <a:cubicBezTo>
                      <a:pt x="85" y="143"/>
                      <a:pt x="80" y="147"/>
                      <a:pt x="72" y="152"/>
                    </a:cubicBezTo>
                    <a:cubicBezTo>
                      <a:pt x="72" y="152"/>
                      <a:pt x="72" y="152"/>
                      <a:pt x="68" y="152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32" name="Freeform 288"/>
              <p:cNvSpPr>
                <a:spLocks/>
              </p:cNvSpPr>
              <p:nvPr/>
            </p:nvSpPr>
            <p:spPr bwMode="auto">
              <a:xfrm>
                <a:off x="4957756" y="4768856"/>
                <a:ext cx="42862" cy="131764"/>
              </a:xfrm>
              <a:custGeom>
                <a:avLst/>
                <a:gdLst>
                  <a:gd name="T0" fmla="*/ 27 w 27"/>
                  <a:gd name="T1" fmla="*/ 83 h 83"/>
                  <a:gd name="T2" fmla="*/ 0 w 27"/>
                  <a:gd name="T3" fmla="*/ 0 h 83"/>
                  <a:gd name="T4" fmla="*/ 27 w 27"/>
                  <a:gd name="T5" fmla="*/ 83 h 83"/>
                  <a:gd name="T6" fmla="*/ 27 w 27"/>
                  <a:gd name="T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83">
                    <a:moveTo>
                      <a:pt x="27" y="83"/>
                    </a:moveTo>
                    <a:lnTo>
                      <a:pt x="0" y="0"/>
                    </a:lnTo>
                    <a:lnTo>
                      <a:pt x="27" y="83"/>
                    </a:lnTo>
                    <a:lnTo>
                      <a:pt x="27" y="83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33" name="Freeform 289"/>
              <p:cNvSpPr>
                <a:spLocks/>
              </p:cNvSpPr>
              <p:nvPr/>
            </p:nvSpPr>
            <p:spPr bwMode="auto">
              <a:xfrm>
                <a:off x="4945057" y="4751394"/>
                <a:ext cx="71437" cy="157163"/>
              </a:xfrm>
              <a:custGeom>
                <a:avLst/>
                <a:gdLst>
                  <a:gd name="T0" fmla="*/ 55 w 72"/>
                  <a:gd name="T1" fmla="*/ 156 h 156"/>
                  <a:gd name="T2" fmla="*/ 46 w 72"/>
                  <a:gd name="T3" fmla="*/ 148 h 156"/>
                  <a:gd name="T4" fmla="*/ 4 w 72"/>
                  <a:gd name="T5" fmla="*/ 17 h 156"/>
                  <a:gd name="T6" fmla="*/ 8 w 72"/>
                  <a:gd name="T7" fmla="*/ 5 h 156"/>
                  <a:gd name="T8" fmla="*/ 25 w 72"/>
                  <a:gd name="T9" fmla="*/ 13 h 156"/>
                  <a:gd name="T10" fmla="*/ 67 w 72"/>
                  <a:gd name="T11" fmla="*/ 143 h 156"/>
                  <a:gd name="T12" fmla="*/ 59 w 72"/>
                  <a:gd name="T13" fmla="*/ 156 h 156"/>
                  <a:gd name="T14" fmla="*/ 55 w 72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56">
                    <a:moveTo>
                      <a:pt x="55" y="156"/>
                    </a:moveTo>
                    <a:cubicBezTo>
                      <a:pt x="51" y="156"/>
                      <a:pt x="46" y="156"/>
                      <a:pt x="46" y="148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0" y="13"/>
                      <a:pt x="4" y="5"/>
                      <a:pt x="8" y="5"/>
                    </a:cubicBezTo>
                    <a:cubicBezTo>
                      <a:pt x="17" y="0"/>
                      <a:pt x="25" y="5"/>
                      <a:pt x="25" y="13"/>
                    </a:cubicBezTo>
                    <a:cubicBezTo>
                      <a:pt x="67" y="143"/>
                      <a:pt x="67" y="143"/>
                      <a:pt x="67" y="143"/>
                    </a:cubicBezTo>
                    <a:cubicBezTo>
                      <a:pt x="72" y="148"/>
                      <a:pt x="67" y="156"/>
                      <a:pt x="59" y="156"/>
                    </a:cubicBezTo>
                    <a:cubicBezTo>
                      <a:pt x="59" y="156"/>
                      <a:pt x="59" y="156"/>
                      <a:pt x="55" y="156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34" name="Freeform 290"/>
              <p:cNvSpPr>
                <a:spLocks/>
              </p:cNvSpPr>
              <p:nvPr/>
            </p:nvSpPr>
            <p:spPr bwMode="auto">
              <a:xfrm>
                <a:off x="4132257" y="2216155"/>
                <a:ext cx="41275" cy="131764"/>
              </a:xfrm>
              <a:custGeom>
                <a:avLst/>
                <a:gdLst>
                  <a:gd name="T0" fmla="*/ 26 w 26"/>
                  <a:gd name="T1" fmla="*/ 83 h 83"/>
                  <a:gd name="T2" fmla="*/ 0 w 26"/>
                  <a:gd name="T3" fmla="*/ 0 h 83"/>
                  <a:gd name="T4" fmla="*/ 26 w 26"/>
                  <a:gd name="T5" fmla="*/ 83 h 83"/>
                  <a:gd name="T6" fmla="*/ 26 w 26"/>
                  <a:gd name="T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83">
                    <a:moveTo>
                      <a:pt x="26" y="83"/>
                    </a:moveTo>
                    <a:lnTo>
                      <a:pt x="0" y="0"/>
                    </a:lnTo>
                    <a:lnTo>
                      <a:pt x="26" y="83"/>
                    </a:lnTo>
                    <a:lnTo>
                      <a:pt x="26" y="83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35" name="Freeform 291"/>
              <p:cNvSpPr>
                <a:spLocks/>
              </p:cNvSpPr>
              <p:nvPr/>
            </p:nvSpPr>
            <p:spPr bwMode="auto">
              <a:xfrm>
                <a:off x="4114797" y="2203455"/>
                <a:ext cx="73024" cy="155576"/>
              </a:xfrm>
              <a:custGeom>
                <a:avLst/>
                <a:gdLst>
                  <a:gd name="T0" fmla="*/ 59 w 72"/>
                  <a:gd name="T1" fmla="*/ 155 h 155"/>
                  <a:gd name="T2" fmla="*/ 46 w 72"/>
                  <a:gd name="T3" fmla="*/ 147 h 155"/>
                  <a:gd name="T4" fmla="*/ 4 w 72"/>
                  <a:gd name="T5" fmla="*/ 16 h 155"/>
                  <a:gd name="T6" fmla="*/ 13 w 72"/>
                  <a:gd name="T7" fmla="*/ 4 h 155"/>
                  <a:gd name="T8" fmla="*/ 25 w 72"/>
                  <a:gd name="T9" fmla="*/ 8 h 155"/>
                  <a:gd name="T10" fmla="*/ 67 w 72"/>
                  <a:gd name="T11" fmla="*/ 139 h 155"/>
                  <a:gd name="T12" fmla="*/ 63 w 72"/>
                  <a:gd name="T13" fmla="*/ 155 h 155"/>
                  <a:gd name="T14" fmla="*/ 59 w 72"/>
                  <a:gd name="T15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55">
                    <a:moveTo>
                      <a:pt x="59" y="155"/>
                    </a:moveTo>
                    <a:cubicBezTo>
                      <a:pt x="51" y="155"/>
                      <a:pt x="46" y="151"/>
                      <a:pt x="46" y="147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0" y="12"/>
                      <a:pt x="4" y="4"/>
                      <a:pt x="13" y="4"/>
                    </a:cubicBezTo>
                    <a:cubicBezTo>
                      <a:pt x="17" y="0"/>
                      <a:pt x="25" y="4"/>
                      <a:pt x="25" y="8"/>
                    </a:cubicBezTo>
                    <a:cubicBezTo>
                      <a:pt x="67" y="139"/>
                      <a:pt x="67" y="139"/>
                      <a:pt x="67" y="139"/>
                    </a:cubicBezTo>
                    <a:cubicBezTo>
                      <a:pt x="72" y="147"/>
                      <a:pt x="67" y="151"/>
                      <a:pt x="63" y="155"/>
                    </a:cubicBezTo>
                    <a:cubicBezTo>
                      <a:pt x="59" y="155"/>
                      <a:pt x="59" y="155"/>
                      <a:pt x="59" y="155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36" name="Freeform 292"/>
              <p:cNvSpPr>
                <a:spLocks/>
              </p:cNvSpPr>
              <p:nvPr/>
            </p:nvSpPr>
            <p:spPr bwMode="auto">
              <a:xfrm>
                <a:off x="4830757" y="4802194"/>
                <a:ext cx="30162" cy="136524"/>
              </a:xfrm>
              <a:custGeom>
                <a:avLst/>
                <a:gdLst>
                  <a:gd name="T0" fmla="*/ 19 w 19"/>
                  <a:gd name="T1" fmla="*/ 86 h 86"/>
                  <a:gd name="T2" fmla="*/ 0 w 19"/>
                  <a:gd name="T3" fmla="*/ 0 h 86"/>
                  <a:gd name="T4" fmla="*/ 19 w 19"/>
                  <a:gd name="T5" fmla="*/ 86 h 86"/>
                  <a:gd name="T6" fmla="*/ 19 w 19"/>
                  <a:gd name="T7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86">
                    <a:moveTo>
                      <a:pt x="19" y="86"/>
                    </a:moveTo>
                    <a:lnTo>
                      <a:pt x="0" y="0"/>
                    </a:lnTo>
                    <a:lnTo>
                      <a:pt x="19" y="86"/>
                    </a:lnTo>
                    <a:lnTo>
                      <a:pt x="19" y="86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37" name="Freeform 293"/>
              <p:cNvSpPr>
                <a:spLocks/>
              </p:cNvSpPr>
              <p:nvPr/>
            </p:nvSpPr>
            <p:spPr bwMode="auto">
              <a:xfrm>
                <a:off x="4818057" y="4789494"/>
                <a:ext cx="53975" cy="157163"/>
              </a:xfrm>
              <a:custGeom>
                <a:avLst/>
                <a:gdLst>
                  <a:gd name="T0" fmla="*/ 42 w 54"/>
                  <a:gd name="T1" fmla="*/ 156 h 156"/>
                  <a:gd name="T2" fmla="*/ 29 w 54"/>
                  <a:gd name="T3" fmla="*/ 148 h 156"/>
                  <a:gd name="T4" fmla="*/ 0 w 54"/>
                  <a:gd name="T5" fmla="*/ 13 h 156"/>
                  <a:gd name="T6" fmla="*/ 8 w 54"/>
                  <a:gd name="T7" fmla="*/ 0 h 156"/>
                  <a:gd name="T8" fmla="*/ 25 w 54"/>
                  <a:gd name="T9" fmla="*/ 9 h 156"/>
                  <a:gd name="T10" fmla="*/ 54 w 54"/>
                  <a:gd name="T11" fmla="*/ 143 h 156"/>
                  <a:gd name="T12" fmla="*/ 42 w 54"/>
                  <a:gd name="T13" fmla="*/ 156 h 156"/>
                  <a:gd name="T14" fmla="*/ 42 w 54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156">
                    <a:moveTo>
                      <a:pt x="42" y="156"/>
                    </a:moveTo>
                    <a:cubicBezTo>
                      <a:pt x="33" y="156"/>
                      <a:pt x="29" y="152"/>
                      <a:pt x="29" y="148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9"/>
                      <a:pt x="4" y="0"/>
                      <a:pt x="8" y="0"/>
                    </a:cubicBezTo>
                    <a:cubicBezTo>
                      <a:pt x="17" y="0"/>
                      <a:pt x="21" y="4"/>
                      <a:pt x="25" y="9"/>
                    </a:cubicBezTo>
                    <a:cubicBezTo>
                      <a:pt x="54" y="143"/>
                      <a:pt x="54" y="143"/>
                      <a:pt x="54" y="143"/>
                    </a:cubicBezTo>
                    <a:cubicBezTo>
                      <a:pt x="54" y="152"/>
                      <a:pt x="50" y="156"/>
                      <a:pt x="42" y="156"/>
                    </a:cubicBezTo>
                    <a:cubicBezTo>
                      <a:pt x="42" y="156"/>
                      <a:pt x="42" y="156"/>
                      <a:pt x="42" y="156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38" name="Freeform 294"/>
              <p:cNvSpPr>
                <a:spLocks/>
              </p:cNvSpPr>
              <p:nvPr/>
            </p:nvSpPr>
            <p:spPr bwMode="auto">
              <a:xfrm>
                <a:off x="4271958" y="2178055"/>
                <a:ext cx="28575" cy="134939"/>
              </a:xfrm>
              <a:custGeom>
                <a:avLst/>
                <a:gdLst>
                  <a:gd name="T0" fmla="*/ 18 w 18"/>
                  <a:gd name="T1" fmla="*/ 85 h 85"/>
                  <a:gd name="T2" fmla="*/ 0 w 18"/>
                  <a:gd name="T3" fmla="*/ 0 h 85"/>
                  <a:gd name="T4" fmla="*/ 18 w 18"/>
                  <a:gd name="T5" fmla="*/ 85 h 85"/>
                  <a:gd name="T6" fmla="*/ 18 w 18"/>
                  <a:gd name="T7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85">
                    <a:moveTo>
                      <a:pt x="18" y="85"/>
                    </a:moveTo>
                    <a:lnTo>
                      <a:pt x="0" y="0"/>
                    </a:lnTo>
                    <a:lnTo>
                      <a:pt x="18" y="85"/>
                    </a:lnTo>
                    <a:lnTo>
                      <a:pt x="18" y="85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39" name="Freeform 295"/>
              <p:cNvSpPr>
                <a:spLocks/>
              </p:cNvSpPr>
              <p:nvPr/>
            </p:nvSpPr>
            <p:spPr bwMode="auto">
              <a:xfrm>
                <a:off x="4259258" y="2165355"/>
                <a:ext cx="53975" cy="160338"/>
              </a:xfrm>
              <a:custGeom>
                <a:avLst/>
                <a:gdLst>
                  <a:gd name="T0" fmla="*/ 42 w 55"/>
                  <a:gd name="T1" fmla="*/ 160 h 160"/>
                  <a:gd name="T2" fmla="*/ 30 w 55"/>
                  <a:gd name="T3" fmla="*/ 151 h 160"/>
                  <a:gd name="T4" fmla="*/ 0 w 55"/>
                  <a:gd name="T5" fmla="*/ 17 h 160"/>
                  <a:gd name="T6" fmla="*/ 13 w 55"/>
                  <a:gd name="T7" fmla="*/ 0 h 160"/>
                  <a:gd name="T8" fmla="*/ 25 w 55"/>
                  <a:gd name="T9" fmla="*/ 12 h 160"/>
                  <a:gd name="T10" fmla="*/ 55 w 55"/>
                  <a:gd name="T11" fmla="*/ 143 h 160"/>
                  <a:gd name="T12" fmla="*/ 46 w 55"/>
                  <a:gd name="T13" fmla="*/ 160 h 160"/>
                  <a:gd name="T14" fmla="*/ 42 w 55"/>
                  <a:gd name="T15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60">
                    <a:moveTo>
                      <a:pt x="42" y="160"/>
                    </a:moveTo>
                    <a:cubicBezTo>
                      <a:pt x="38" y="160"/>
                      <a:pt x="30" y="155"/>
                      <a:pt x="30" y="15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4" y="4"/>
                      <a:pt x="13" y="0"/>
                    </a:cubicBezTo>
                    <a:cubicBezTo>
                      <a:pt x="17" y="0"/>
                      <a:pt x="25" y="4"/>
                      <a:pt x="25" y="12"/>
                    </a:cubicBezTo>
                    <a:cubicBezTo>
                      <a:pt x="55" y="143"/>
                      <a:pt x="55" y="143"/>
                      <a:pt x="55" y="143"/>
                    </a:cubicBezTo>
                    <a:cubicBezTo>
                      <a:pt x="55" y="151"/>
                      <a:pt x="51" y="160"/>
                      <a:pt x="46" y="160"/>
                    </a:cubicBezTo>
                    <a:cubicBezTo>
                      <a:pt x="42" y="160"/>
                      <a:pt x="42" y="160"/>
                      <a:pt x="42" y="16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40" name="Freeform 296"/>
              <p:cNvSpPr>
                <a:spLocks/>
              </p:cNvSpPr>
              <p:nvPr/>
            </p:nvSpPr>
            <p:spPr bwMode="auto">
              <a:xfrm>
                <a:off x="4698996" y="4822831"/>
                <a:ext cx="12700" cy="136524"/>
              </a:xfrm>
              <a:custGeom>
                <a:avLst/>
                <a:gdLst>
                  <a:gd name="T0" fmla="*/ 8 w 8"/>
                  <a:gd name="T1" fmla="*/ 86 h 86"/>
                  <a:gd name="T2" fmla="*/ 0 w 8"/>
                  <a:gd name="T3" fmla="*/ 0 h 86"/>
                  <a:gd name="T4" fmla="*/ 8 w 8"/>
                  <a:gd name="T5" fmla="*/ 86 h 86"/>
                  <a:gd name="T6" fmla="*/ 8 w 8"/>
                  <a:gd name="T7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6">
                    <a:moveTo>
                      <a:pt x="8" y="86"/>
                    </a:moveTo>
                    <a:lnTo>
                      <a:pt x="0" y="0"/>
                    </a:lnTo>
                    <a:lnTo>
                      <a:pt x="8" y="86"/>
                    </a:lnTo>
                    <a:lnTo>
                      <a:pt x="8" y="86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41" name="Freeform 297"/>
              <p:cNvSpPr>
                <a:spLocks/>
              </p:cNvSpPr>
              <p:nvPr/>
            </p:nvSpPr>
            <p:spPr bwMode="auto">
              <a:xfrm>
                <a:off x="4686296" y="4810131"/>
                <a:ext cx="38100" cy="161926"/>
              </a:xfrm>
              <a:custGeom>
                <a:avLst/>
                <a:gdLst>
                  <a:gd name="T0" fmla="*/ 26 w 38"/>
                  <a:gd name="T1" fmla="*/ 160 h 160"/>
                  <a:gd name="T2" fmla="*/ 13 w 38"/>
                  <a:gd name="T3" fmla="*/ 148 h 160"/>
                  <a:gd name="T4" fmla="*/ 0 w 38"/>
                  <a:gd name="T5" fmla="*/ 13 h 160"/>
                  <a:gd name="T6" fmla="*/ 13 w 38"/>
                  <a:gd name="T7" fmla="*/ 0 h 160"/>
                  <a:gd name="T8" fmla="*/ 26 w 38"/>
                  <a:gd name="T9" fmla="*/ 9 h 160"/>
                  <a:gd name="T10" fmla="*/ 38 w 38"/>
                  <a:gd name="T11" fmla="*/ 148 h 160"/>
                  <a:gd name="T12" fmla="*/ 30 w 38"/>
                  <a:gd name="T13" fmla="*/ 160 h 160"/>
                  <a:gd name="T14" fmla="*/ 26 w 38"/>
                  <a:gd name="T15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60">
                    <a:moveTo>
                      <a:pt x="26" y="160"/>
                    </a:moveTo>
                    <a:cubicBezTo>
                      <a:pt x="21" y="160"/>
                      <a:pt x="17" y="156"/>
                      <a:pt x="13" y="148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5"/>
                      <a:pt x="4" y="0"/>
                      <a:pt x="13" y="0"/>
                    </a:cubicBezTo>
                    <a:cubicBezTo>
                      <a:pt x="17" y="0"/>
                      <a:pt x="26" y="5"/>
                      <a:pt x="26" y="9"/>
                    </a:cubicBezTo>
                    <a:cubicBezTo>
                      <a:pt x="38" y="148"/>
                      <a:pt x="38" y="148"/>
                      <a:pt x="38" y="148"/>
                    </a:cubicBezTo>
                    <a:cubicBezTo>
                      <a:pt x="38" y="152"/>
                      <a:pt x="34" y="160"/>
                      <a:pt x="30" y="160"/>
                    </a:cubicBezTo>
                    <a:cubicBezTo>
                      <a:pt x="26" y="160"/>
                      <a:pt x="26" y="160"/>
                      <a:pt x="26" y="16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42" name="Freeform 298"/>
              <p:cNvSpPr>
                <a:spLocks/>
              </p:cNvSpPr>
              <p:nvPr/>
            </p:nvSpPr>
            <p:spPr bwMode="auto">
              <a:xfrm>
                <a:off x="4419596" y="2155830"/>
                <a:ext cx="12700" cy="136524"/>
              </a:xfrm>
              <a:custGeom>
                <a:avLst/>
                <a:gdLst>
                  <a:gd name="T0" fmla="*/ 8 w 8"/>
                  <a:gd name="T1" fmla="*/ 86 h 86"/>
                  <a:gd name="T2" fmla="*/ 0 w 8"/>
                  <a:gd name="T3" fmla="*/ 0 h 86"/>
                  <a:gd name="T4" fmla="*/ 8 w 8"/>
                  <a:gd name="T5" fmla="*/ 86 h 86"/>
                  <a:gd name="T6" fmla="*/ 8 w 8"/>
                  <a:gd name="T7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6">
                    <a:moveTo>
                      <a:pt x="8" y="86"/>
                    </a:moveTo>
                    <a:lnTo>
                      <a:pt x="0" y="0"/>
                    </a:lnTo>
                    <a:lnTo>
                      <a:pt x="8" y="86"/>
                    </a:lnTo>
                    <a:lnTo>
                      <a:pt x="8" y="86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43" name="Freeform 299"/>
              <p:cNvSpPr>
                <a:spLocks/>
              </p:cNvSpPr>
              <p:nvPr/>
            </p:nvSpPr>
            <p:spPr bwMode="auto">
              <a:xfrm>
                <a:off x="4406896" y="2144714"/>
                <a:ext cx="38100" cy="160338"/>
              </a:xfrm>
              <a:custGeom>
                <a:avLst/>
                <a:gdLst>
                  <a:gd name="T0" fmla="*/ 26 w 38"/>
                  <a:gd name="T1" fmla="*/ 160 h 160"/>
                  <a:gd name="T2" fmla="*/ 13 w 38"/>
                  <a:gd name="T3" fmla="*/ 147 h 160"/>
                  <a:gd name="T4" fmla="*/ 0 w 38"/>
                  <a:gd name="T5" fmla="*/ 12 h 160"/>
                  <a:gd name="T6" fmla="*/ 9 w 38"/>
                  <a:gd name="T7" fmla="*/ 0 h 160"/>
                  <a:gd name="T8" fmla="*/ 26 w 38"/>
                  <a:gd name="T9" fmla="*/ 8 h 160"/>
                  <a:gd name="T10" fmla="*/ 38 w 38"/>
                  <a:gd name="T11" fmla="*/ 147 h 160"/>
                  <a:gd name="T12" fmla="*/ 26 w 38"/>
                  <a:gd name="T13" fmla="*/ 160 h 160"/>
                  <a:gd name="T14" fmla="*/ 26 w 38"/>
                  <a:gd name="T15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60">
                    <a:moveTo>
                      <a:pt x="26" y="160"/>
                    </a:moveTo>
                    <a:cubicBezTo>
                      <a:pt x="22" y="160"/>
                      <a:pt x="13" y="155"/>
                      <a:pt x="13" y="14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4"/>
                      <a:pt x="5" y="0"/>
                      <a:pt x="9" y="0"/>
                    </a:cubicBezTo>
                    <a:cubicBezTo>
                      <a:pt x="17" y="0"/>
                      <a:pt x="22" y="4"/>
                      <a:pt x="26" y="8"/>
                    </a:cubicBezTo>
                    <a:cubicBezTo>
                      <a:pt x="38" y="147"/>
                      <a:pt x="38" y="147"/>
                      <a:pt x="38" y="147"/>
                    </a:cubicBezTo>
                    <a:cubicBezTo>
                      <a:pt x="38" y="151"/>
                      <a:pt x="34" y="160"/>
                      <a:pt x="26" y="160"/>
                    </a:cubicBezTo>
                    <a:cubicBezTo>
                      <a:pt x="26" y="160"/>
                      <a:pt x="26" y="160"/>
                      <a:pt x="26" y="16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44" name="Freeform 300"/>
              <p:cNvSpPr>
                <a:spLocks/>
              </p:cNvSpPr>
              <p:nvPr/>
            </p:nvSpPr>
            <p:spPr bwMode="auto">
              <a:xfrm>
                <a:off x="5122857" y="2351090"/>
                <a:ext cx="139699" cy="238125"/>
              </a:xfrm>
              <a:custGeom>
                <a:avLst/>
                <a:gdLst>
                  <a:gd name="T0" fmla="*/ 88 w 88"/>
                  <a:gd name="T1" fmla="*/ 0 h 150"/>
                  <a:gd name="T2" fmla="*/ 0 w 88"/>
                  <a:gd name="T3" fmla="*/ 150 h 150"/>
                  <a:gd name="T4" fmla="*/ 88 w 88"/>
                  <a:gd name="T5" fmla="*/ 0 h 150"/>
                  <a:gd name="T6" fmla="*/ 88 w 88"/>
                  <a:gd name="T7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8" h="150">
                    <a:moveTo>
                      <a:pt x="88" y="0"/>
                    </a:moveTo>
                    <a:lnTo>
                      <a:pt x="0" y="150"/>
                    </a:lnTo>
                    <a:lnTo>
                      <a:pt x="88" y="0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45" name="Freeform 301"/>
              <p:cNvSpPr>
                <a:spLocks/>
              </p:cNvSpPr>
              <p:nvPr/>
            </p:nvSpPr>
            <p:spPr bwMode="auto">
              <a:xfrm>
                <a:off x="5087932" y="2317753"/>
                <a:ext cx="207961" cy="304800"/>
              </a:xfrm>
              <a:custGeom>
                <a:avLst/>
                <a:gdLst>
                  <a:gd name="T0" fmla="*/ 34 w 206"/>
                  <a:gd name="T1" fmla="*/ 303 h 303"/>
                  <a:gd name="T2" fmla="*/ 21 w 206"/>
                  <a:gd name="T3" fmla="*/ 299 h 303"/>
                  <a:gd name="T4" fmla="*/ 9 w 206"/>
                  <a:gd name="T5" fmla="*/ 257 h 303"/>
                  <a:gd name="T6" fmla="*/ 147 w 206"/>
                  <a:gd name="T7" fmla="*/ 21 h 303"/>
                  <a:gd name="T8" fmla="*/ 185 w 206"/>
                  <a:gd name="T9" fmla="*/ 9 h 303"/>
                  <a:gd name="T10" fmla="*/ 198 w 206"/>
                  <a:gd name="T11" fmla="*/ 51 h 303"/>
                  <a:gd name="T12" fmla="*/ 59 w 206"/>
                  <a:gd name="T13" fmla="*/ 286 h 303"/>
                  <a:gd name="T14" fmla="*/ 34 w 206"/>
                  <a:gd name="T15" fmla="*/ 303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6" h="303">
                    <a:moveTo>
                      <a:pt x="34" y="303"/>
                    </a:moveTo>
                    <a:cubicBezTo>
                      <a:pt x="30" y="303"/>
                      <a:pt x="25" y="299"/>
                      <a:pt x="21" y="299"/>
                    </a:cubicBezTo>
                    <a:cubicBezTo>
                      <a:pt x="4" y="291"/>
                      <a:pt x="0" y="270"/>
                      <a:pt x="9" y="257"/>
                    </a:cubicBezTo>
                    <a:cubicBezTo>
                      <a:pt x="147" y="21"/>
                      <a:pt x="147" y="21"/>
                      <a:pt x="147" y="21"/>
                    </a:cubicBezTo>
                    <a:cubicBezTo>
                      <a:pt x="156" y="4"/>
                      <a:pt x="173" y="0"/>
                      <a:pt x="185" y="9"/>
                    </a:cubicBezTo>
                    <a:cubicBezTo>
                      <a:pt x="202" y="17"/>
                      <a:pt x="206" y="34"/>
                      <a:pt x="198" y="51"/>
                    </a:cubicBezTo>
                    <a:cubicBezTo>
                      <a:pt x="59" y="286"/>
                      <a:pt x="59" y="286"/>
                      <a:pt x="59" y="286"/>
                    </a:cubicBezTo>
                    <a:cubicBezTo>
                      <a:pt x="55" y="295"/>
                      <a:pt x="46" y="303"/>
                      <a:pt x="34" y="303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46" name="Freeform 302"/>
              <p:cNvSpPr>
                <a:spLocks/>
              </p:cNvSpPr>
              <p:nvPr/>
            </p:nvSpPr>
            <p:spPr bwMode="auto">
              <a:xfrm>
                <a:off x="3868732" y="4522792"/>
                <a:ext cx="139699" cy="238125"/>
              </a:xfrm>
              <a:custGeom>
                <a:avLst/>
                <a:gdLst>
                  <a:gd name="T0" fmla="*/ 88 w 88"/>
                  <a:gd name="T1" fmla="*/ 0 h 150"/>
                  <a:gd name="T2" fmla="*/ 0 w 88"/>
                  <a:gd name="T3" fmla="*/ 150 h 150"/>
                  <a:gd name="T4" fmla="*/ 88 w 88"/>
                  <a:gd name="T5" fmla="*/ 0 h 150"/>
                  <a:gd name="T6" fmla="*/ 88 w 88"/>
                  <a:gd name="T7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8" h="150">
                    <a:moveTo>
                      <a:pt x="88" y="0"/>
                    </a:moveTo>
                    <a:lnTo>
                      <a:pt x="0" y="150"/>
                    </a:lnTo>
                    <a:lnTo>
                      <a:pt x="88" y="0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47" name="Freeform 303"/>
              <p:cNvSpPr>
                <a:spLocks/>
              </p:cNvSpPr>
              <p:nvPr/>
            </p:nvSpPr>
            <p:spPr bwMode="auto">
              <a:xfrm>
                <a:off x="3835397" y="4489454"/>
                <a:ext cx="207961" cy="303213"/>
              </a:xfrm>
              <a:custGeom>
                <a:avLst/>
                <a:gdLst>
                  <a:gd name="T0" fmla="*/ 34 w 207"/>
                  <a:gd name="T1" fmla="*/ 303 h 303"/>
                  <a:gd name="T2" fmla="*/ 21 w 207"/>
                  <a:gd name="T3" fmla="*/ 299 h 303"/>
                  <a:gd name="T4" fmla="*/ 9 w 207"/>
                  <a:gd name="T5" fmla="*/ 257 h 303"/>
                  <a:gd name="T6" fmla="*/ 143 w 207"/>
                  <a:gd name="T7" fmla="*/ 17 h 303"/>
                  <a:gd name="T8" fmla="*/ 185 w 207"/>
                  <a:gd name="T9" fmla="*/ 9 h 303"/>
                  <a:gd name="T10" fmla="*/ 198 w 207"/>
                  <a:gd name="T11" fmla="*/ 51 h 303"/>
                  <a:gd name="T12" fmla="*/ 59 w 207"/>
                  <a:gd name="T13" fmla="*/ 287 h 303"/>
                  <a:gd name="T14" fmla="*/ 34 w 207"/>
                  <a:gd name="T15" fmla="*/ 303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7" h="303">
                    <a:moveTo>
                      <a:pt x="34" y="303"/>
                    </a:moveTo>
                    <a:cubicBezTo>
                      <a:pt x="30" y="303"/>
                      <a:pt x="26" y="299"/>
                      <a:pt x="21" y="299"/>
                    </a:cubicBezTo>
                    <a:cubicBezTo>
                      <a:pt x="4" y="291"/>
                      <a:pt x="0" y="270"/>
                      <a:pt x="9" y="257"/>
                    </a:cubicBezTo>
                    <a:cubicBezTo>
                      <a:pt x="143" y="17"/>
                      <a:pt x="143" y="17"/>
                      <a:pt x="143" y="17"/>
                    </a:cubicBezTo>
                    <a:cubicBezTo>
                      <a:pt x="152" y="5"/>
                      <a:pt x="173" y="0"/>
                      <a:pt x="185" y="9"/>
                    </a:cubicBezTo>
                    <a:cubicBezTo>
                      <a:pt x="202" y="17"/>
                      <a:pt x="207" y="34"/>
                      <a:pt x="198" y="51"/>
                    </a:cubicBezTo>
                    <a:cubicBezTo>
                      <a:pt x="59" y="287"/>
                      <a:pt x="59" y="287"/>
                      <a:pt x="59" y="287"/>
                    </a:cubicBezTo>
                    <a:cubicBezTo>
                      <a:pt x="55" y="295"/>
                      <a:pt x="47" y="303"/>
                      <a:pt x="34" y="303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48" name="Freeform 304"/>
              <p:cNvSpPr>
                <a:spLocks/>
              </p:cNvSpPr>
              <p:nvPr/>
            </p:nvSpPr>
            <p:spPr bwMode="auto">
              <a:xfrm>
                <a:off x="5534018" y="2859091"/>
                <a:ext cx="236538" cy="139701"/>
              </a:xfrm>
              <a:custGeom>
                <a:avLst/>
                <a:gdLst>
                  <a:gd name="T0" fmla="*/ 149 w 149"/>
                  <a:gd name="T1" fmla="*/ 0 h 88"/>
                  <a:gd name="T2" fmla="*/ 0 w 149"/>
                  <a:gd name="T3" fmla="*/ 88 h 88"/>
                  <a:gd name="T4" fmla="*/ 149 w 149"/>
                  <a:gd name="T5" fmla="*/ 0 h 88"/>
                  <a:gd name="T6" fmla="*/ 149 w 149"/>
                  <a:gd name="T7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9" h="88">
                    <a:moveTo>
                      <a:pt x="149" y="0"/>
                    </a:moveTo>
                    <a:lnTo>
                      <a:pt x="0" y="88"/>
                    </a:lnTo>
                    <a:lnTo>
                      <a:pt x="149" y="0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49" name="Freeform 305"/>
              <p:cNvSpPr>
                <a:spLocks/>
              </p:cNvSpPr>
              <p:nvPr/>
            </p:nvSpPr>
            <p:spPr bwMode="auto">
              <a:xfrm>
                <a:off x="5499094" y="2825753"/>
                <a:ext cx="304800" cy="203201"/>
              </a:xfrm>
              <a:custGeom>
                <a:avLst/>
                <a:gdLst>
                  <a:gd name="T0" fmla="*/ 34 w 303"/>
                  <a:gd name="T1" fmla="*/ 202 h 202"/>
                  <a:gd name="T2" fmla="*/ 9 w 303"/>
                  <a:gd name="T3" fmla="*/ 190 h 202"/>
                  <a:gd name="T4" fmla="*/ 17 w 303"/>
                  <a:gd name="T5" fmla="*/ 148 h 202"/>
                  <a:gd name="T6" fmla="*/ 257 w 303"/>
                  <a:gd name="T7" fmla="*/ 9 h 202"/>
                  <a:gd name="T8" fmla="*/ 295 w 303"/>
                  <a:gd name="T9" fmla="*/ 21 h 202"/>
                  <a:gd name="T10" fmla="*/ 287 w 303"/>
                  <a:gd name="T11" fmla="*/ 63 h 202"/>
                  <a:gd name="T12" fmla="*/ 47 w 303"/>
                  <a:gd name="T13" fmla="*/ 198 h 202"/>
                  <a:gd name="T14" fmla="*/ 34 w 303"/>
                  <a:gd name="T15" fmla="*/ 202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3" h="202">
                    <a:moveTo>
                      <a:pt x="34" y="202"/>
                    </a:moveTo>
                    <a:cubicBezTo>
                      <a:pt x="21" y="202"/>
                      <a:pt x="13" y="198"/>
                      <a:pt x="9" y="190"/>
                    </a:cubicBezTo>
                    <a:cubicBezTo>
                      <a:pt x="0" y="173"/>
                      <a:pt x="5" y="156"/>
                      <a:pt x="17" y="148"/>
                    </a:cubicBezTo>
                    <a:cubicBezTo>
                      <a:pt x="257" y="9"/>
                      <a:pt x="257" y="9"/>
                      <a:pt x="257" y="9"/>
                    </a:cubicBezTo>
                    <a:cubicBezTo>
                      <a:pt x="270" y="0"/>
                      <a:pt x="287" y="5"/>
                      <a:pt x="295" y="21"/>
                    </a:cubicBezTo>
                    <a:cubicBezTo>
                      <a:pt x="303" y="34"/>
                      <a:pt x="299" y="55"/>
                      <a:pt x="287" y="63"/>
                    </a:cubicBezTo>
                    <a:cubicBezTo>
                      <a:pt x="47" y="198"/>
                      <a:pt x="47" y="198"/>
                      <a:pt x="47" y="198"/>
                    </a:cubicBezTo>
                    <a:cubicBezTo>
                      <a:pt x="42" y="202"/>
                      <a:pt x="38" y="202"/>
                      <a:pt x="34" y="202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50" name="Freeform 306"/>
              <p:cNvSpPr>
                <a:spLocks/>
              </p:cNvSpPr>
              <p:nvPr/>
            </p:nvSpPr>
            <p:spPr bwMode="auto">
              <a:xfrm>
                <a:off x="3360734" y="4116391"/>
                <a:ext cx="238125" cy="136524"/>
              </a:xfrm>
              <a:custGeom>
                <a:avLst/>
                <a:gdLst>
                  <a:gd name="T0" fmla="*/ 150 w 150"/>
                  <a:gd name="T1" fmla="*/ 0 h 86"/>
                  <a:gd name="T2" fmla="*/ 0 w 150"/>
                  <a:gd name="T3" fmla="*/ 86 h 86"/>
                  <a:gd name="T4" fmla="*/ 150 w 150"/>
                  <a:gd name="T5" fmla="*/ 0 h 86"/>
                  <a:gd name="T6" fmla="*/ 150 w 150"/>
                  <a:gd name="T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0" h="86">
                    <a:moveTo>
                      <a:pt x="150" y="0"/>
                    </a:moveTo>
                    <a:lnTo>
                      <a:pt x="0" y="86"/>
                    </a:lnTo>
                    <a:lnTo>
                      <a:pt x="150" y="0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51" name="Freeform 307"/>
              <p:cNvSpPr>
                <a:spLocks/>
              </p:cNvSpPr>
              <p:nvPr/>
            </p:nvSpPr>
            <p:spPr bwMode="auto">
              <a:xfrm>
                <a:off x="3327397" y="4078291"/>
                <a:ext cx="304800" cy="203201"/>
              </a:xfrm>
              <a:custGeom>
                <a:avLst/>
                <a:gdLst>
                  <a:gd name="T0" fmla="*/ 34 w 303"/>
                  <a:gd name="T1" fmla="*/ 202 h 202"/>
                  <a:gd name="T2" fmla="*/ 9 w 303"/>
                  <a:gd name="T3" fmla="*/ 190 h 202"/>
                  <a:gd name="T4" fmla="*/ 17 w 303"/>
                  <a:gd name="T5" fmla="*/ 147 h 202"/>
                  <a:gd name="T6" fmla="*/ 257 w 303"/>
                  <a:gd name="T7" fmla="*/ 9 h 202"/>
                  <a:gd name="T8" fmla="*/ 295 w 303"/>
                  <a:gd name="T9" fmla="*/ 21 h 202"/>
                  <a:gd name="T10" fmla="*/ 286 w 303"/>
                  <a:gd name="T11" fmla="*/ 63 h 202"/>
                  <a:gd name="T12" fmla="*/ 47 w 303"/>
                  <a:gd name="T13" fmla="*/ 198 h 202"/>
                  <a:gd name="T14" fmla="*/ 34 w 303"/>
                  <a:gd name="T15" fmla="*/ 202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3" h="202">
                    <a:moveTo>
                      <a:pt x="34" y="202"/>
                    </a:moveTo>
                    <a:cubicBezTo>
                      <a:pt x="21" y="202"/>
                      <a:pt x="13" y="198"/>
                      <a:pt x="9" y="190"/>
                    </a:cubicBezTo>
                    <a:cubicBezTo>
                      <a:pt x="0" y="173"/>
                      <a:pt x="4" y="156"/>
                      <a:pt x="17" y="147"/>
                    </a:cubicBezTo>
                    <a:cubicBezTo>
                      <a:pt x="257" y="9"/>
                      <a:pt x="257" y="9"/>
                      <a:pt x="257" y="9"/>
                    </a:cubicBezTo>
                    <a:cubicBezTo>
                      <a:pt x="270" y="0"/>
                      <a:pt x="286" y="9"/>
                      <a:pt x="295" y="21"/>
                    </a:cubicBezTo>
                    <a:cubicBezTo>
                      <a:pt x="303" y="34"/>
                      <a:pt x="299" y="55"/>
                      <a:pt x="286" y="63"/>
                    </a:cubicBezTo>
                    <a:cubicBezTo>
                      <a:pt x="47" y="198"/>
                      <a:pt x="47" y="198"/>
                      <a:pt x="47" y="198"/>
                    </a:cubicBezTo>
                    <a:cubicBezTo>
                      <a:pt x="42" y="202"/>
                      <a:pt x="38" y="202"/>
                      <a:pt x="34" y="202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52" name="Freeform 308"/>
              <p:cNvSpPr>
                <a:spLocks/>
              </p:cNvSpPr>
              <p:nvPr/>
            </p:nvSpPr>
            <p:spPr bwMode="auto">
              <a:xfrm>
                <a:off x="5681656" y="3557590"/>
                <a:ext cx="274637" cy="0"/>
              </a:xfrm>
              <a:custGeom>
                <a:avLst/>
                <a:gdLst>
                  <a:gd name="T0" fmla="*/ 173 w 173"/>
                  <a:gd name="T1" fmla="*/ 0 w 173"/>
                  <a:gd name="T2" fmla="*/ 173 w 173"/>
                  <a:gd name="T3" fmla="*/ 173 w 17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73">
                    <a:moveTo>
                      <a:pt x="173" y="0"/>
                    </a:moveTo>
                    <a:lnTo>
                      <a:pt x="0" y="0"/>
                    </a:lnTo>
                    <a:lnTo>
                      <a:pt x="173" y="0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53" name="Freeform 309"/>
              <p:cNvSpPr>
                <a:spLocks/>
              </p:cNvSpPr>
              <p:nvPr/>
            </p:nvSpPr>
            <p:spPr bwMode="auto">
              <a:xfrm>
                <a:off x="5651494" y="3527430"/>
                <a:ext cx="334962" cy="60325"/>
              </a:xfrm>
              <a:custGeom>
                <a:avLst/>
                <a:gdLst>
                  <a:gd name="T0" fmla="*/ 303 w 332"/>
                  <a:gd name="T1" fmla="*/ 59 h 59"/>
                  <a:gd name="T2" fmla="*/ 29 w 332"/>
                  <a:gd name="T3" fmla="*/ 59 h 59"/>
                  <a:gd name="T4" fmla="*/ 0 w 332"/>
                  <a:gd name="T5" fmla="*/ 29 h 59"/>
                  <a:gd name="T6" fmla="*/ 29 w 332"/>
                  <a:gd name="T7" fmla="*/ 0 h 59"/>
                  <a:gd name="T8" fmla="*/ 303 w 332"/>
                  <a:gd name="T9" fmla="*/ 0 h 59"/>
                  <a:gd name="T10" fmla="*/ 332 w 332"/>
                  <a:gd name="T11" fmla="*/ 29 h 59"/>
                  <a:gd name="T12" fmla="*/ 303 w 332"/>
                  <a:gd name="T13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2" h="59">
                    <a:moveTo>
                      <a:pt x="303" y="59"/>
                    </a:moveTo>
                    <a:cubicBezTo>
                      <a:pt x="29" y="59"/>
                      <a:pt x="29" y="59"/>
                      <a:pt x="29" y="59"/>
                    </a:cubicBezTo>
                    <a:cubicBezTo>
                      <a:pt x="13" y="59"/>
                      <a:pt x="0" y="46"/>
                      <a:pt x="0" y="29"/>
                    </a:cubicBezTo>
                    <a:cubicBezTo>
                      <a:pt x="0" y="13"/>
                      <a:pt x="13" y="0"/>
                      <a:pt x="29" y="0"/>
                    </a:cubicBezTo>
                    <a:cubicBezTo>
                      <a:pt x="303" y="0"/>
                      <a:pt x="303" y="0"/>
                      <a:pt x="303" y="0"/>
                    </a:cubicBezTo>
                    <a:cubicBezTo>
                      <a:pt x="320" y="0"/>
                      <a:pt x="332" y="13"/>
                      <a:pt x="332" y="29"/>
                    </a:cubicBezTo>
                    <a:cubicBezTo>
                      <a:pt x="332" y="46"/>
                      <a:pt x="320" y="59"/>
                      <a:pt x="303" y="59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54" name="Freeform 310"/>
              <p:cNvSpPr>
                <a:spLocks/>
              </p:cNvSpPr>
              <p:nvPr/>
            </p:nvSpPr>
            <p:spPr bwMode="auto">
              <a:xfrm>
                <a:off x="3174996" y="3557590"/>
                <a:ext cx="274637" cy="0"/>
              </a:xfrm>
              <a:custGeom>
                <a:avLst/>
                <a:gdLst>
                  <a:gd name="T0" fmla="*/ 173 w 173"/>
                  <a:gd name="T1" fmla="*/ 0 w 173"/>
                  <a:gd name="T2" fmla="*/ 173 w 173"/>
                  <a:gd name="T3" fmla="*/ 173 w 17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73">
                    <a:moveTo>
                      <a:pt x="173" y="0"/>
                    </a:moveTo>
                    <a:lnTo>
                      <a:pt x="0" y="0"/>
                    </a:lnTo>
                    <a:lnTo>
                      <a:pt x="173" y="0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55" name="Freeform 311"/>
              <p:cNvSpPr>
                <a:spLocks/>
              </p:cNvSpPr>
              <p:nvPr/>
            </p:nvSpPr>
            <p:spPr bwMode="auto">
              <a:xfrm>
                <a:off x="3144834" y="3527430"/>
                <a:ext cx="334962" cy="60325"/>
              </a:xfrm>
              <a:custGeom>
                <a:avLst/>
                <a:gdLst>
                  <a:gd name="T0" fmla="*/ 303 w 333"/>
                  <a:gd name="T1" fmla="*/ 59 h 59"/>
                  <a:gd name="T2" fmla="*/ 30 w 333"/>
                  <a:gd name="T3" fmla="*/ 59 h 59"/>
                  <a:gd name="T4" fmla="*/ 0 w 333"/>
                  <a:gd name="T5" fmla="*/ 29 h 59"/>
                  <a:gd name="T6" fmla="*/ 30 w 333"/>
                  <a:gd name="T7" fmla="*/ 0 h 59"/>
                  <a:gd name="T8" fmla="*/ 303 w 333"/>
                  <a:gd name="T9" fmla="*/ 0 h 59"/>
                  <a:gd name="T10" fmla="*/ 333 w 333"/>
                  <a:gd name="T11" fmla="*/ 29 h 59"/>
                  <a:gd name="T12" fmla="*/ 303 w 333"/>
                  <a:gd name="T13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59">
                    <a:moveTo>
                      <a:pt x="303" y="59"/>
                    </a:moveTo>
                    <a:cubicBezTo>
                      <a:pt x="30" y="59"/>
                      <a:pt x="30" y="59"/>
                      <a:pt x="30" y="59"/>
                    </a:cubicBezTo>
                    <a:cubicBezTo>
                      <a:pt x="13" y="59"/>
                      <a:pt x="0" y="46"/>
                      <a:pt x="0" y="29"/>
                    </a:cubicBezTo>
                    <a:cubicBezTo>
                      <a:pt x="0" y="13"/>
                      <a:pt x="13" y="0"/>
                      <a:pt x="30" y="0"/>
                    </a:cubicBezTo>
                    <a:cubicBezTo>
                      <a:pt x="303" y="0"/>
                      <a:pt x="303" y="0"/>
                      <a:pt x="303" y="0"/>
                    </a:cubicBezTo>
                    <a:cubicBezTo>
                      <a:pt x="320" y="0"/>
                      <a:pt x="333" y="13"/>
                      <a:pt x="333" y="29"/>
                    </a:cubicBezTo>
                    <a:cubicBezTo>
                      <a:pt x="333" y="46"/>
                      <a:pt x="320" y="59"/>
                      <a:pt x="303" y="59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56" name="Freeform 312"/>
              <p:cNvSpPr>
                <a:spLocks/>
              </p:cNvSpPr>
              <p:nvPr/>
            </p:nvSpPr>
            <p:spPr bwMode="auto">
              <a:xfrm>
                <a:off x="5534018" y="4116391"/>
                <a:ext cx="236538" cy="136524"/>
              </a:xfrm>
              <a:custGeom>
                <a:avLst/>
                <a:gdLst>
                  <a:gd name="T0" fmla="*/ 149 w 149"/>
                  <a:gd name="T1" fmla="*/ 86 h 86"/>
                  <a:gd name="T2" fmla="*/ 0 w 149"/>
                  <a:gd name="T3" fmla="*/ 0 h 86"/>
                  <a:gd name="T4" fmla="*/ 149 w 149"/>
                  <a:gd name="T5" fmla="*/ 86 h 86"/>
                  <a:gd name="T6" fmla="*/ 149 w 149"/>
                  <a:gd name="T7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9" h="86">
                    <a:moveTo>
                      <a:pt x="149" y="86"/>
                    </a:moveTo>
                    <a:lnTo>
                      <a:pt x="0" y="0"/>
                    </a:lnTo>
                    <a:lnTo>
                      <a:pt x="149" y="86"/>
                    </a:lnTo>
                    <a:lnTo>
                      <a:pt x="149" y="86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57" name="Freeform 313"/>
              <p:cNvSpPr>
                <a:spLocks/>
              </p:cNvSpPr>
              <p:nvPr/>
            </p:nvSpPr>
            <p:spPr bwMode="auto">
              <a:xfrm>
                <a:off x="5499093" y="4078291"/>
                <a:ext cx="304800" cy="203201"/>
              </a:xfrm>
              <a:custGeom>
                <a:avLst/>
                <a:gdLst>
                  <a:gd name="T0" fmla="*/ 270 w 303"/>
                  <a:gd name="T1" fmla="*/ 202 h 202"/>
                  <a:gd name="T2" fmla="*/ 257 w 303"/>
                  <a:gd name="T3" fmla="*/ 198 h 202"/>
                  <a:gd name="T4" fmla="*/ 17 w 303"/>
                  <a:gd name="T5" fmla="*/ 63 h 202"/>
                  <a:gd name="T6" fmla="*/ 9 w 303"/>
                  <a:gd name="T7" fmla="*/ 21 h 202"/>
                  <a:gd name="T8" fmla="*/ 47 w 303"/>
                  <a:gd name="T9" fmla="*/ 9 h 202"/>
                  <a:gd name="T10" fmla="*/ 287 w 303"/>
                  <a:gd name="T11" fmla="*/ 147 h 202"/>
                  <a:gd name="T12" fmla="*/ 295 w 303"/>
                  <a:gd name="T13" fmla="*/ 190 h 202"/>
                  <a:gd name="T14" fmla="*/ 270 w 303"/>
                  <a:gd name="T15" fmla="*/ 202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3" h="202">
                    <a:moveTo>
                      <a:pt x="270" y="202"/>
                    </a:moveTo>
                    <a:cubicBezTo>
                      <a:pt x="266" y="202"/>
                      <a:pt x="261" y="202"/>
                      <a:pt x="257" y="198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5" y="55"/>
                      <a:pt x="0" y="34"/>
                      <a:pt x="9" y="21"/>
                    </a:cubicBezTo>
                    <a:cubicBezTo>
                      <a:pt x="17" y="9"/>
                      <a:pt x="34" y="0"/>
                      <a:pt x="47" y="9"/>
                    </a:cubicBezTo>
                    <a:cubicBezTo>
                      <a:pt x="287" y="147"/>
                      <a:pt x="287" y="147"/>
                      <a:pt x="287" y="147"/>
                    </a:cubicBezTo>
                    <a:cubicBezTo>
                      <a:pt x="299" y="156"/>
                      <a:pt x="303" y="173"/>
                      <a:pt x="295" y="190"/>
                    </a:cubicBezTo>
                    <a:cubicBezTo>
                      <a:pt x="291" y="198"/>
                      <a:pt x="282" y="202"/>
                      <a:pt x="270" y="202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58" name="Freeform 314"/>
              <p:cNvSpPr>
                <a:spLocks/>
              </p:cNvSpPr>
              <p:nvPr/>
            </p:nvSpPr>
            <p:spPr bwMode="auto">
              <a:xfrm>
                <a:off x="3360734" y="2859091"/>
                <a:ext cx="238125" cy="139701"/>
              </a:xfrm>
              <a:custGeom>
                <a:avLst/>
                <a:gdLst>
                  <a:gd name="T0" fmla="*/ 150 w 150"/>
                  <a:gd name="T1" fmla="*/ 88 h 88"/>
                  <a:gd name="T2" fmla="*/ 0 w 150"/>
                  <a:gd name="T3" fmla="*/ 0 h 88"/>
                  <a:gd name="T4" fmla="*/ 150 w 150"/>
                  <a:gd name="T5" fmla="*/ 88 h 88"/>
                  <a:gd name="T6" fmla="*/ 150 w 150"/>
                  <a:gd name="T7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0" h="88">
                    <a:moveTo>
                      <a:pt x="150" y="88"/>
                    </a:moveTo>
                    <a:lnTo>
                      <a:pt x="0" y="0"/>
                    </a:lnTo>
                    <a:lnTo>
                      <a:pt x="150" y="88"/>
                    </a:lnTo>
                    <a:lnTo>
                      <a:pt x="150" y="88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59" name="Freeform 315"/>
              <p:cNvSpPr>
                <a:spLocks/>
              </p:cNvSpPr>
              <p:nvPr/>
            </p:nvSpPr>
            <p:spPr bwMode="auto">
              <a:xfrm>
                <a:off x="3327399" y="2825753"/>
                <a:ext cx="304800" cy="203201"/>
              </a:xfrm>
              <a:custGeom>
                <a:avLst/>
                <a:gdLst>
                  <a:gd name="T0" fmla="*/ 270 w 303"/>
                  <a:gd name="T1" fmla="*/ 202 h 202"/>
                  <a:gd name="T2" fmla="*/ 257 w 303"/>
                  <a:gd name="T3" fmla="*/ 198 h 202"/>
                  <a:gd name="T4" fmla="*/ 17 w 303"/>
                  <a:gd name="T5" fmla="*/ 63 h 202"/>
                  <a:gd name="T6" fmla="*/ 9 w 303"/>
                  <a:gd name="T7" fmla="*/ 21 h 202"/>
                  <a:gd name="T8" fmla="*/ 47 w 303"/>
                  <a:gd name="T9" fmla="*/ 9 h 202"/>
                  <a:gd name="T10" fmla="*/ 286 w 303"/>
                  <a:gd name="T11" fmla="*/ 148 h 202"/>
                  <a:gd name="T12" fmla="*/ 295 w 303"/>
                  <a:gd name="T13" fmla="*/ 190 h 202"/>
                  <a:gd name="T14" fmla="*/ 270 w 303"/>
                  <a:gd name="T15" fmla="*/ 202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3" h="202">
                    <a:moveTo>
                      <a:pt x="270" y="202"/>
                    </a:moveTo>
                    <a:cubicBezTo>
                      <a:pt x="265" y="202"/>
                      <a:pt x="261" y="202"/>
                      <a:pt x="257" y="198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4" y="55"/>
                      <a:pt x="0" y="34"/>
                      <a:pt x="9" y="21"/>
                    </a:cubicBezTo>
                    <a:cubicBezTo>
                      <a:pt x="17" y="5"/>
                      <a:pt x="34" y="0"/>
                      <a:pt x="47" y="9"/>
                    </a:cubicBezTo>
                    <a:cubicBezTo>
                      <a:pt x="286" y="148"/>
                      <a:pt x="286" y="148"/>
                      <a:pt x="286" y="148"/>
                    </a:cubicBezTo>
                    <a:cubicBezTo>
                      <a:pt x="299" y="156"/>
                      <a:pt x="303" y="173"/>
                      <a:pt x="295" y="190"/>
                    </a:cubicBezTo>
                    <a:cubicBezTo>
                      <a:pt x="291" y="198"/>
                      <a:pt x="282" y="202"/>
                      <a:pt x="270" y="202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60" name="Freeform 316"/>
              <p:cNvSpPr>
                <a:spLocks/>
              </p:cNvSpPr>
              <p:nvPr/>
            </p:nvSpPr>
            <p:spPr bwMode="auto">
              <a:xfrm>
                <a:off x="5122859" y="4522792"/>
                <a:ext cx="139699" cy="238125"/>
              </a:xfrm>
              <a:custGeom>
                <a:avLst/>
                <a:gdLst>
                  <a:gd name="T0" fmla="*/ 88 w 88"/>
                  <a:gd name="T1" fmla="*/ 150 h 150"/>
                  <a:gd name="T2" fmla="*/ 0 w 88"/>
                  <a:gd name="T3" fmla="*/ 0 h 150"/>
                  <a:gd name="T4" fmla="*/ 88 w 88"/>
                  <a:gd name="T5" fmla="*/ 150 h 150"/>
                  <a:gd name="T6" fmla="*/ 88 w 88"/>
                  <a:gd name="T7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8" h="150">
                    <a:moveTo>
                      <a:pt x="88" y="150"/>
                    </a:moveTo>
                    <a:lnTo>
                      <a:pt x="0" y="0"/>
                    </a:lnTo>
                    <a:lnTo>
                      <a:pt x="88" y="150"/>
                    </a:lnTo>
                    <a:lnTo>
                      <a:pt x="88" y="15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61" name="Freeform 317"/>
              <p:cNvSpPr>
                <a:spLocks/>
              </p:cNvSpPr>
              <p:nvPr/>
            </p:nvSpPr>
            <p:spPr bwMode="auto">
              <a:xfrm>
                <a:off x="5087934" y="4489454"/>
                <a:ext cx="207961" cy="303213"/>
              </a:xfrm>
              <a:custGeom>
                <a:avLst/>
                <a:gdLst>
                  <a:gd name="T0" fmla="*/ 173 w 206"/>
                  <a:gd name="T1" fmla="*/ 303 h 303"/>
                  <a:gd name="T2" fmla="*/ 147 w 206"/>
                  <a:gd name="T3" fmla="*/ 287 h 303"/>
                  <a:gd name="T4" fmla="*/ 9 w 206"/>
                  <a:gd name="T5" fmla="*/ 51 h 303"/>
                  <a:gd name="T6" fmla="*/ 21 w 206"/>
                  <a:gd name="T7" fmla="*/ 9 h 303"/>
                  <a:gd name="T8" fmla="*/ 59 w 206"/>
                  <a:gd name="T9" fmla="*/ 17 h 303"/>
                  <a:gd name="T10" fmla="*/ 198 w 206"/>
                  <a:gd name="T11" fmla="*/ 257 h 303"/>
                  <a:gd name="T12" fmla="*/ 185 w 206"/>
                  <a:gd name="T13" fmla="*/ 299 h 303"/>
                  <a:gd name="T14" fmla="*/ 173 w 206"/>
                  <a:gd name="T15" fmla="*/ 303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6" h="303">
                    <a:moveTo>
                      <a:pt x="173" y="303"/>
                    </a:moveTo>
                    <a:cubicBezTo>
                      <a:pt x="160" y="303"/>
                      <a:pt x="152" y="295"/>
                      <a:pt x="147" y="287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0" y="34"/>
                      <a:pt x="4" y="17"/>
                      <a:pt x="21" y="9"/>
                    </a:cubicBezTo>
                    <a:cubicBezTo>
                      <a:pt x="34" y="0"/>
                      <a:pt x="55" y="5"/>
                      <a:pt x="59" y="17"/>
                    </a:cubicBezTo>
                    <a:cubicBezTo>
                      <a:pt x="198" y="257"/>
                      <a:pt x="198" y="257"/>
                      <a:pt x="198" y="257"/>
                    </a:cubicBezTo>
                    <a:cubicBezTo>
                      <a:pt x="206" y="270"/>
                      <a:pt x="202" y="291"/>
                      <a:pt x="185" y="299"/>
                    </a:cubicBezTo>
                    <a:cubicBezTo>
                      <a:pt x="181" y="299"/>
                      <a:pt x="177" y="303"/>
                      <a:pt x="173" y="303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62" name="Freeform 318"/>
              <p:cNvSpPr>
                <a:spLocks/>
              </p:cNvSpPr>
              <p:nvPr/>
            </p:nvSpPr>
            <p:spPr bwMode="auto">
              <a:xfrm>
                <a:off x="3868734" y="2351090"/>
                <a:ext cx="139699" cy="238125"/>
              </a:xfrm>
              <a:custGeom>
                <a:avLst/>
                <a:gdLst>
                  <a:gd name="T0" fmla="*/ 88 w 88"/>
                  <a:gd name="T1" fmla="*/ 150 h 150"/>
                  <a:gd name="T2" fmla="*/ 0 w 88"/>
                  <a:gd name="T3" fmla="*/ 0 h 150"/>
                  <a:gd name="T4" fmla="*/ 88 w 88"/>
                  <a:gd name="T5" fmla="*/ 150 h 150"/>
                  <a:gd name="T6" fmla="*/ 88 w 88"/>
                  <a:gd name="T7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8" h="150">
                    <a:moveTo>
                      <a:pt x="88" y="150"/>
                    </a:moveTo>
                    <a:lnTo>
                      <a:pt x="0" y="0"/>
                    </a:lnTo>
                    <a:lnTo>
                      <a:pt x="88" y="150"/>
                    </a:lnTo>
                    <a:lnTo>
                      <a:pt x="88" y="15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  <p:sp>
            <p:nvSpPr>
              <p:cNvPr id="163" name="Freeform 319"/>
              <p:cNvSpPr>
                <a:spLocks/>
              </p:cNvSpPr>
              <p:nvPr/>
            </p:nvSpPr>
            <p:spPr bwMode="auto">
              <a:xfrm>
                <a:off x="3835402" y="2317751"/>
                <a:ext cx="207961" cy="304800"/>
              </a:xfrm>
              <a:custGeom>
                <a:avLst/>
                <a:gdLst>
                  <a:gd name="T0" fmla="*/ 173 w 207"/>
                  <a:gd name="T1" fmla="*/ 303 h 303"/>
                  <a:gd name="T2" fmla="*/ 143 w 207"/>
                  <a:gd name="T3" fmla="*/ 286 h 303"/>
                  <a:gd name="T4" fmla="*/ 9 w 207"/>
                  <a:gd name="T5" fmla="*/ 51 h 303"/>
                  <a:gd name="T6" fmla="*/ 21 w 207"/>
                  <a:gd name="T7" fmla="*/ 9 h 303"/>
                  <a:gd name="T8" fmla="*/ 59 w 207"/>
                  <a:gd name="T9" fmla="*/ 21 h 303"/>
                  <a:gd name="T10" fmla="*/ 198 w 207"/>
                  <a:gd name="T11" fmla="*/ 257 h 303"/>
                  <a:gd name="T12" fmla="*/ 185 w 207"/>
                  <a:gd name="T13" fmla="*/ 299 h 303"/>
                  <a:gd name="T14" fmla="*/ 173 w 207"/>
                  <a:gd name="T15" fmla="*/ 303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7" h="303">
                    <a:moveTo>
                      <a:pt x="173" y="303"/>
                    </a:moveTo>
                    <a:cubicBezTo>
                      <a:pt x="160" y="303"/>
                      <a:pt x="152" y="295"/>
                      <a:pt x="143" y="286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0" y="34"/>
                      <a:pt x="4" y="17"/>
                      <a:pt x="21" y="9"/>
                    </a:cubicBezTo>
                    <a:cubicBezTo>
                      <a:pt x="34" y="0"/>
                      <a:pt x="51" y="4"/>
                      <a:pt x="59" y="21"/>
                    </a:cubicBezTo>
                    <a:cubicBezTo>
                      <a:pt x="198" y="257"/>
                      <a:pt x="198" y="257"/>
                      <a:pt x="198" y="257"/>
                    </a:cubicBezTo>
                    <a:cubicBezTo>
                      <a:pt x="207" y="270"/>
                      <a:pt x="202" y="291"/>
                      <a:pt x="185" y="299"/>
                    </a:cubicBezTo>
                    <a:cubicBezTo>
                      <a:pt x="181" y="299"/>
                      <a:pt x="177" y="303"/>
                      <a:pt x="173" y="303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GB" sz="2560" b="1">
                  <a:solidFill>
                    <a:srgbClr val="333333"/>
                  </a:solidFill>
                  <a:cs typeface="Arial" charset="0"/>
                </a:endParaRPr>
              </a:p>
            </p:txBody>
          </p:sp>
        </p:grpSp>
        <p:sp>
          <p:nvSpPr>
            <p:cNvPr id="10" name="Freeform 320"/>
            <p:cNvSpPr>
              <a:spLocks/>
            </p:cNvSpPr>
            <p:nvPr/>
          </p:nvSpPr>
          <p:spPr bwMode="auto">
            <a:xfrm rot="15284983">
              <a:off x="1392157" y="2213899"/>
              <a:ext cx="193517" cy="660847"/>
            </a:xfrm>
            <a:custGeom>
              <a:avLst/>
              <a:gdLst>
                <a:gd name="T0" fmla="*/ 373 w 381"/>
                <a:gd name="T1" fmla="*/ 1281 h 1299"/>
                <a:gd name="T2" fmla="*/ 342 w 381"/>
                <a:gd name="T3" fmla="*/ 1175 h 1299"/>
                <a:gd name="T4" fmla="*/ 360 w 381"/>
                <a:gd name="T5" fmla="*/ 1152 h 1299"/>
                <a:gd name="T6" fmla="*/ 329 w 381"/>
                <a:gd name="T7" fmla="*/ 1046 h 1299"/>
                <a:gd name="T8" fmla="*/ 302 w 381"/>
                <a:gd name="T9" fmla="*/ 1035 h 1299"/>
                <a:gd name="T10" fmla="*/ 0 w 381"/>
                <a:gd name="T11" fmla="*/ 0 h 1299"/>
                <a:gd name="T12" fmla="*/ 244 w 381"/>
                <a:gd name="T13" fmla="*/ 1050 h 1299"/>
                <a:gd name="T14" fmla="*/ 222 w 381"/>
                <a:gd name="T15" fmla="*/ 1071 h 1299"/>
                <a:gd name="T16" fmla="*/ 251 w 381"/>
                <a:gd name="T17" fmla="*/ 1181 h 1299"/>
                <a:gd name="T18" fmla="*/ 278 w 381"/>
                <a:gd name="T19" fmla="*/ 1192 h 1299"/>
                <a:gd name="T20" fmla="*/ 303 w 381"/>
                <a:gd name="T21" fmla="*/ 1299 h 1299"/>
                <a:gd name="T22" fmla="*/ 373 w 381"/>
                <a:gd name="T23" fmla="*/ 1281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1" h="1299">
                  <a:moveTo>
                    <a:pt x="373" y="1281"/>
                  </a:moveTo>
                  <a:cubicBezTo>
                    <a:pt x="342" y="1175"/>
                    <a:pt x="342" y="1175"/>
                    <a:pt x="342" y="1175"/>
                  </a:cubicBezTo>
                  <a:cubicBezTo>
                    <a:pt x="346" y="1168"/>
                    <a:pt x="354" y="1163"/>
                    <a:pt x="360" y="1152"/>
                  </a:cubicBezTo>
                  <a:cubicBezTo>
                    <a:pt x="381" y="1116"/>
                    <a:pt x="366" y="1067"/>
                    <a:pt x="329" y="1046"/>
                  </a:cubicBezTo>
                  <a:cubicBezTo>
                    <a:pt x="319" y="1040"/>
                    <a:pt x="311" y="1036"/>
                    <a:pt x="302" y="103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4" y="1050"/>
                    <a:pt x="244" y="1050"/>
                    <a:pt x="244" y="1050"/>
                  </a:cubicBezTo>
                  <a:cubicBezTo>
                    <a:pt x="236" y="1055"/>
                    <a:pt x="226" y="1064"/>
                    <a:pt x="222" y="1071"/>
                  </a:cubicBezTo>
                  <a:cubicBezTo>
                    <a:pt x="199" y="1111"/>
                    <a:pt x="215" y="1159"/>
                    <a:pt x="251" y="1181"/>
                  </a:cubicBezTo>
                  <a:cubicBezTo>
                    <a:pt x="258" y="1185"/>
                    <a:pt x="269" y="1191"/>
                    <a:pt x="278" y="1192"/>
                  </a:cubicBezTo>
                  <a:cubicBezTo>
                    <a:pt x="303" y="1299"/>
                    <a:pt x="303" y="1299"/>
                    <a:pt x="303" y="1299"/>
                  </a:cubicBezTo>
                  <a:lnTo>
                    <a:pt x="373" y="12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cs typeface="Arial" charset="0"/>
              </a:endParaRPr>
            </a:p>
          </p:txBody>
        </p:sp>
      </p:grpSp>
      <p:grpSp>
        <p:nvGrpSpPr>
          <p:cNvPr id="164" name="Group 173"/>
          <p:cNvGrpSpPr/>
          <p:nvPr/>
        </p:nvGrpSpPr>
        <p:grpSpPr>
          <a:xfrm>
            <a:off x="653266" y="3886205"/>
            <a:ext cx="937572" cy="1123871"/>
            <a:chOff x="1816100" y="4779551"/>
            <a:chExt cx="1470025" cy="1762125"/>
          </a:xfrm>
          <a:solidFill>
            <a:srgbClr val="3EB1CC"/>
          </a:solidFill>
        </p:grpSpPr>
        <p:sp>
          <p:nvSpPr>
            <p:cNvPr id="165" name="Freeform 6"/>
            <p:cNvSpPr>
              <a:spLocks/>
            </p:cNvSpPr>
            <p:nvPr/>
          </p:nvSpPr>
          <p:spPr bwMode="auto">
            <a:xfrm>
              <a:off x="1816100" y="4779551"/>
              <a:ext cx="1470025" cy="482600"/>
            </a:xfrm>
            <a:custGeom>
              <a:avLst/>
              <a:gdLst>
                <a:gd name="T0" fmla="*/ 390 w 390"/>
                <a:gd name="T1" fmla="*/ 52 h 128"/>
                <a:gd name="T2" fmla="*/ 374 w 390"/>
                <a:gd name="T3" fmla="*/ 35 h 128"/>
                <a:gd name="T4" fmla="*/ 340 w 390"/>
                <a:gd name="T5" fmla="*/ 35 h 128"/>
                <a:gd name="T6" fmla="*/ 340 w 390"/>
                <a:gd name="T7" fmla="*/ 77 h 128"/>
                <a:gd name="T8" fmla="*/ 323 w 390"/>
                <a:gd name="T9" fmla="*/ 77 h 128"/>
                <a:gd name="T10" fmla="*/ 323 w 390"/>
                <a:gd name="T11" fmla="*/ 0 h 128"/>
                <a:gd name="T12" fmla="*/ 306 w 390"/>
                <a:gd name="T13" fmla="*/ 0 h 128"/>
                <a:gd name="T14" fmla="*/ 306 w 390"/>
                <a:gd name="T15" fmla="*/ 77 h 128"/>
                <a:gd name="T16" fmla="*/ 289 w 390"/>
                <a:gd name="T17" fmla="*/ 77 h 128"/>
                <a:gd name="T18" fmla="*/ 289 w 390"/>
                <a:gd name="T19" fmla="*/ 35 h 128"/>
                <a:gd name="T20" fmla="*/ 101 w 390"/>
                <a:gd name="T21" fmla="*/ 35 h 128"/>
                <a:gd name="T22" fmla="*/ 101 w 390"/>
                <a:gd name="T23" fmla="*/ 77 h 128"/>
                <a:gd name="T24" fmla="*/ 84 w 390"/>
                <a:gd name="T25" fmla="*/ 77 h 128"/>
                <a:gd name="T26" fmla="*/ 84 w 390"/>
                <a:gd name="T27" fmla="*/ 0 h 128"/>
                <a:gd name="T28" fmla="*/ 67 w 390"/>
                <a:gd name="T29" fmla="*/ 0 h 128"/>
                <a:gd name="T30" fmla="*/ 67 w 390"/>
                <a:gd name="T31" fmla="*/ 77 h 128"/>
                <a:gd name="T32" fmla="*/ 50 w 390"/>
                <a:gd name="T33" fmla="*/ 77 h 128"/>
                <a:gd name="T34" fmla="*/ 50 w 390"/>
                <a:gd name="T35" fmla="*/ 35 h 128"/>
                <a:gd name="T36" fmla="*/ 17 w 390"/>
                <a:gd name="T37" fmla="*/ 35 h 128"/>
                <a:gd name="T38" fmla="*/ 0 w 390"/>
                <a:gd name="T39" fmla="*/ 52 h 128"/>
                <a:gd name="T40" fmla="*/ 0 w 390"/>
                <a:gd name="T41" fmla="*/ 128 h 128"/>
                <a:gd name="T42" fmla="*/ 390 w 390"/>
                <a:gd name="T43" fmla="*/ 128 h 128"/>
                <a:gd name="T44" fmla="*/ 390 w 390"/>
                <a:gd name="T45" fmla="*/ 5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0" h="128">
                  <a:moveTo>
                    <a:pt x="390" y="52"/>
                  </a:moveTo>
                  <a:cubicBezTo>
                    <a:pt x="390" y="52"/>
                    <a:pt x="390" y="35"/>
                    <a:pt x="374" y="35"/>
                  </a:cubicBezTo>
                  <a:cubicBezTo>
                    <a:pt x="340" y="35"/>
                    <a:pt x="340" y="35"/>
                    <a:pt x="340" y="35"/>
                  </a:cubicBezTo>
                  <a:cubicBezTo>
                    <a:pt x="340" y="77"/>
                    <a:pt x="340" y="77"/>
                    <a:pt x="340" y="77"/>
                  </a:cubicBezTo>
                  <a:cubicBezTo>
                    <a:pt x="323" y="77"/>
                    <a:pt x="323" y="77"/>
                    <a:pt x="323" y="77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06" y="77"/>
                    <a:pt x="306" y="77"/>
                    <a:pt x="306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101" y="35"/>
                    <a:pt x="101" y="35"/>
                    <a:pt x="101" y="35"/>
                  </a:cubicBezTo>
                  <a:cubicBezTo>
                    <a:pt x="101" y="77"/>
                    <a:pt x="101" y="77"/>
                    <a:pt x="101" y="77"/>
                  </a:cubicBezTo>
                  <a:cubicBezTo>
                    <a:pt x="84" y="77"/>
                    <a:pt x="84" y="77"/>
                    <a:pt x="84" y="77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0" y="35"/>
                    <a:pt x="0" y="52"/>
                    <a:pt x="0" y="52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390" y="128"/>
                    <a:pt x="390" y="128"/>
                    <a:pt x="390" y="128"/>
                  </a:cubicBezTo>
                  <a:lnTo>
                    <a:pt x="390" y="52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66" name="Freeform 7"/>
            <p:cNvSpPr>
              <a:spLocks/>
            </p:cNvSpPr>
            <p:nvPr/>
          </p:nvSpPr>
          <p:spPr bwMode="auto">
            <a:xfrm>
              <a:off x="1846263" y="6162264"/>
              <a:ext cx="350838" cy="349250"/>
            </a:xfrm>
            <a:custGeom>
              <a:avLst/>
              <a:gdLst>
                <a:gd name="T0" fmla="*/ 0 w 221"/>
                <a:gd name="T1" fmla="*/ 0 h 220"/>
                <a:gd name="T2" fmla="*/ 221 w 221"/>
                <a:gd name="T3" fmla="*/ 220 h 220"/>
                <a:gd name="T4" fmla="*/ 221 w 221"/>
                <a:gd name="T5" fmla="*/ 0 h 220"/>
                <a:gd name="T6" fmla="*/ 0 w 221"/>
                <a:gd name="T7" fmla="*/ 0 h 220"/>
                <a:gd name="T8" fmla="*/ 0 w 221"/>
                <a:gd name="T9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220">
                  <a:moveTo>
                    <a:pt x="0" y="0"/>
                  </a:moveTo>
                  <a:lnTo>
                    <a:pt x="221" y="220"/>
                  </a:lnTo>
                  <a:lnTo>
                    <a:pt x="22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67" name="Freeform 8"/>
            <p:cNvSpPr>
              <a:spLocks/>
            </p:cNvSpPr>
            <p:nvPr/>
          </p:nvSpPr>
          <p:spPr bwMode="auto">
            <a:xfrm>
              <a:off x="1816100" y="5325651"/>
              <a:ext cx="1470025" cy="1216025"/>
            </a:xfrm>
            <a:custGeom>
              <a:avLst/>
              <a:gdLst>
                <a:gd name="T0" fmla="*/ 0 w 926"/>
                <a:gd name="T1" fmla="*/ 0 h 766"/>
                <a:gd name="T2" fmla="*/ 0 w 926"/>
                <a:gd name="T3" fmla="*/ 486 h 766"/>
                <a:gd name="T4" fmla="*/ 282 w 926"/>
                <a:gd name="T5" fmla="*/ 486 h 766"/>
                <a:gd name="T6" fmla="*/ 282 w 926"/>
                <a:gd name="T7" fmla="*/ 766 h 766"/>
                <a:gd name="T8" fmla="*/ 926 w 926"/>
                <a:gd name="T9" fmla="*/ 766 h 766"/>
                <a:gd name="T10" fmla="*/ 926 w 926"/>
                <a:gd name="T11" fmla="*/ 0 h 766"/>
                <a:gd name="T12" fmla="*/ 0 w 926"/>
                <a:gd name="T13" fmla="*/ 0 h 766"/>
                <a:gd name="T14" fmla="*/ 0 w 926"/>
                <a:gd name="T15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6" h="766">
                  <a:moveTo>
                    <a:pt x="0" y="0"/>
                  </a:moveTo>
                  <a:lnTo>
                    <a:pt x="0" y="486"/>
                  </a:lnTo>
                  <a:lnTo>
                    <a:pt x="282" y="486"/>
                  </a:lnTo>
                  <a:lnTo>
                    <a:pt x="282" y="766"/>
                  </a:lnTo>
                  <a:lnTo>
                    <a:pt x="926" y="766"/>
                  </a:lnTo>
                  <a:lnTo>
                    <a:pt x="92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</p:grpSp>
      <p:grpSp>
        <p:nvGrpSpPr>
          <p:cNvPr id="168" name="Group 174"/>
          <p:cNvGrpSpPr/>
          <p:nvPr/>
        </p:nvGrpSpPr>
        <p:grpSpPr>
          <a:xfrm>
            <a:off x="2184991" y="3886205"/>
            <a:ext cx="937572" cy="1123871"/>
            <a:chOff x="1816100" y="4779551"/>
            <a:chExt cx="1470025" cy="1762125"/>
          </a:xfrm>
          <a:solidFill>
            <a:srgbClr val="3EB1CC"/>
          </a:solidFill>
        </p:grpSpPr>
        <p:sp>
          <p:nvSpPr>
            <p:cNvPr id="169" name="Freeform 6"/>
            <p:cNvSpPr>
              <a:spLocks/>
            </p:cNvSpPr>
            <p:nvPr/>
          </p:nvSpPr>
          <p:spPr bwMode="auto">
            <a:xfrm>
              <a:off x="1816100" y="4779551"/>
              <a:ext cx="1470025" cy="482600"/>
            </a:xfrm>
            <a:custGeom>
              <a:avLst/>
              <a:gdLst>
                <a:gd name="T0" fmla="*/ 390 w 390"/>
                <a:gd name="T1" fmla="*/ 52 h 128"/>
                <a:gd name="T2" fmla="*/ 374 w 390"/>
                <a:gd name="T3" fmla="*/ 35 h 128"/>
                <a:gd name="T4" fmla="*/ 340 w 390"/>
                <a:gd name="T5" fmla="*/ 35 h 128"/>
                <a:gd name="T6" fmla="*/ 340 w 390"/>
                <a:gd name="T7" fmla="*/ 77 h 128"/>
                <a:gd name="T8" fmla="*/ 323 w 390"/>
                <a:gd name="T9" fmla="*/ 77 h 128"/>
                <a:gd name="T10" fmla="*/ 323 w 390"/>
                <a:gd name="T11" fmla="*/ 0 h 128"/>
                <a:gd name="T12" fmla="*/ 306 w 390"/>
                <a:gd name="T13" fmla="*/ 0 h 128"/>
                <a:gd name="T14" fmla="*/ 306 w 390"/>
                <a:gd name="T15" fmla="*/ 77 h 128"/>
                <a:gd name="T16" fmla="*/ 289 w 390"/>
                <a:gd name="T17" fmla="*/ 77 h 128"/>
                <a:gd name="T18" fmla="*/ 289 w 390"/>
                <a:gd name="T19" fmla="*/ 35 h 128"/>
                <a:gd name="T20" fmla="*/ 101 w 390"/>
                <a:gd name="T21" fmla="*/ 35 h 128"/>
                <a:gd name="T22" fmla="*/ 101 w 390"/>
                <a:gd name="T23" fmla="*/ 77 h 128"/>
                <a:gd name="T24" fmla="*/ 84 w 390"/>
                <a:gd name="T25" fmla="*/ 77 h 128"/>
                <a:gd name="T26" fmla="*/ 84 w 390"/>
                <a:gd name="T27" fmla="*/ 0 h 128"/>
                <a:gd name="T28" fmla="*/ 67 w 390"/>
                <a:gd name="T29" fmla="*/ 0 h 128"/>
                <a:gd name="T30" fmla="*/ 67 w 390"/>
                <a:gd name="T31" fmla="*/ 77 h 128"/>
                <a:gd name="T32" fmla="*/ 50 w 390"/>
                <a:gd name="T33" fmla="*/ 77 h 128"/>
                <a:gd name="T34" fmla="*/ 50 w 390"/>
                <a:gd name="T35" fmla="*/ 35 h 128"/>
                <a:gd name="T36" fmla="*/ 17 w 390"/>
                <a:gd name="T37" fmla="*/ 35 h 128"/>
                <a:gd name="T38" fmla="*/ 0 w 390"/>
                <a:gd name="T39" fmla="*/ 52 h 128"/>
                <a:gd name="T40" fmla="*/ 0 w 390"/>
                <a:gd name="T41" fmla="*/ 128 h 128"/>
                <a:gd name="T42" fmla="*/ 390 w 390"/>
                <a:gd name="T43" fmla="*/ 128 h 128"/>
                <a:gd name="T44" fmla="*/ 390 w 390"/>
                <a:gd name="T45" fmla="*/ 5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0" h="128">
                  <a:moveTo>
                    <a:pt x="390" y="52"/>
                  </a:moveTo>
                  <a:cubicBezTo>
                    <a:pt x="390" y="52"/>
                    <a:pt x="390" y="35"/>
                    <a:pt x="374" y="35"/>
                  </a:cubicBezTo>
                  <a:cubicBezTo>
                    <a:pt x="340" y="35"/>
                    <a:pt x="340" y="35"/>
                    <a:pt x="340" y="35"/>
                  </a:cubicBezTo>
                  <a:cubicBezTo>
                    <a:pt x="340" y="77"/>
                    <a:pt x="340" y="77"/>
                    <a:pt x="340" y="77"/>
                  </a:cubicBezTo>
                  <a:cubicBezTo>
                    <a:pt x="323" y="77"/>
                    <a:pt x="323" y="77"/>
                    <a:pt x="323" y="77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06" y="77"/>
                    <a:pt x="306" y="77"/>
                    <a:pt x="306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101" y="35"/>
                    <a:pt x="101" y="35"/>
                    <a:pt x="101" y="35"/>
                  </a:cubicBezTo>
                  <a:cubicBezTo>
                    <a:pt x="101" y="77"/>
                    <a:pt x="101" y="77"/>
                    <a:pt x="101" y="77"/>
                  </a:cubicBezTo>
                  <a:cubicBezTo>
                    <a:pt x="84" y="77"/>
                    <a:pt x="84" y="77"/>
                    <a:pt x="84" y="77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0" y="35"/>
                    <a:pt x="0" y="52"/>
                    <a:pt x="0" y="52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390" y="128"/>
                    <a:pt x="390" y="128"/>
                    <a:pt x="390" y="128"/>
                  </a:cubicBezTo>
                  <a:lnTo>
                    <a:pt x="390" y="52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70" name="Freeform 7"/>
            <p:cNvSpPr>
              <a:spLocks/>
            </p:cNvSpPr>
            <p:nvPr/>
          </p:nvSpPr>
          <p:spPr bwMode="auto">
            <a:xfrm>
              <a:off x="1846263" y="6162264"/>
              <a:ext cx="350838" cy="349250"/>
            </a:xfrm>
            <a:custGeom>
              <a:avLst/>
              <a:gdLst>
                <a:gd name="T0" fmla="*/ 0 w 221"/>
                <a:gd name="T1" fmla="*/ 0 h 220"/>
                <a:gd name="T2" fmla="*/ 221 w 221"/>
                <a:gd name="T3" fmla="*/ 220 h 220"/>
                <a:gd name="T4" fmla="*/ 221 w 221"/>
                <a:gd name="T5" fmla="*/ 0 h 220"/>
                <a:gd name="T6" fmla="*/ 0 w 221"/>
                <a:gd name="T7" fmla="*/ 0 h 220"/>
                <a:gd name="T8" fmla="*/ 0 w 221"/>
                <a:gd name="T9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220">
                  <a:moveTo>
                    <a:pt x="0" y="0"/>
                  </a:moveTo>
                  <a:lnTo>
                    <a:pt x="221" y="220"/>
                  </a:lnTo>
                  <a:lnTo>
                    <a:pt x="22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71" name="Freeform 8"/>
            <p:cNvSpPr>
              <a:spLocks/>
            </p:cNvSpPr>
            <p:nvPr/>
          </p:nvSpPr>
          <p:spPr bwMode="auto">
            <a:xfrm>
              <a:off x="1816100" y="5325651"/>
              <a:ext cx="1470025" cy="1216025"/>
            </a:xfrm>
            <a:custGeom>
              <a:avLst/>
              <a:gdLst>
                <a:gd name="T0" fmla="*/ 0 w 926"/>
                <a:gd name="T1" fmla="*/ 0 h 766"/>
                <a:gd name="T2" fmla="*/ 0 w 926"/>
                <a:gd name="T3" fmla="*/ 486 h 766"/>
                <a:gd name="T4" fmla="*/ 282 w 926"/>
                <a:gd name="T5" fmla="*/ 486 h 766"/>
                <a:gd name="T6" fmla="*/ 282 w 926"/>
                <a:gd name="T7" fmla="*/ 766 h 766"/>
                <a:gd name="T8" fmla="*/ 926 w 926"/>
                <a:gd name="T9" fmla="*/ 766 h 766"/>
                <a:gd name="T10" fmla="*/ 926 w 926"/>
                <a:gd name="T11" fmla="*/ 0 h 766"/>
                <a:gd name="T12" fmla="*/ 0 w 926"/>
                <a:gd name="T13" fmla="*/ 0 h 766"/>
                <a:gd name="T14" fmla="*/ 0 w 926"/>
                <a:gd name="T15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6" h="766">
                  <a:moveTo>
                    <a:pt x="0" y="0"/>
                  </a:moveTo>
                  <a:lnTo>
                    <a:pt x="0" y="486"/>
                  </a:lnTo>
                  <a:lnTo>
                    <a:pt x="282" y="486"/>
                  </a:lnTo>
                  <a:lnTo>
                    <a:pt x="282" y="766"/>
                  </a:lnTo>
                  <a:lnTo>
                    <a:pt x="926" y="766"/>
                  </a:lnTo>
                  <a:lnTo>
                    <a:pt x="92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</p:grpSp>
      <p:grpSp>
        <p:nvGrpSpPr>
          <p:cNvPr id="172" name="Group 194"/>
          <p:cNvGrpSpPr/>
          <p:nvPr/>
        </p:nvGrpSpPr>
        <p:grpSpPr>
          <a:xfrm>
            <a:off x="3716714" y="3886205"/>
            <a:ext cx="937572" cy="1123871"/>
            <a:chOff x="1816100" y="4779551"/>
            <a:chExt cx="1470025" cy="1762125"/>
          </a:xfrm>
          <a:solidFill>
            <a:srgbClr val="3EB1CC"/>
          </a:solidFill>
        </p:grpSpPr>
        <p:sp>
          <p:nvSpPr>
            <p:cNvPr id="173" name="Freeform 6"/>
            <p:cNvSpPr>
              <a:spLocks/>
            </p:cNvSpPr>
            <p:nvPr/>
          </p:nvSpPr>
          <p:spPr bwMode="auto">
            <a:xfrm>
              <a:off x="1816100" y="4779551"/>
              <a:ext cx="1470025" cy="482600"/>
            </a:xfrm>
            <a:custGeom>
              <a:avLst/>
              <a:gdLst>
                <a:gd name="T0" fmla="*/ 390 w 390"/>
                <a:gd name="T1" fmla="*/ 52 h 128"/>
                <a:gd name="T2" fmla="*/ 374 w 390"/>
                <a:gd name="T3" fmla="*/ 35 h 128"/>
                <a:gd name="T4" fmla="*/ 340 w 390"/>
                <a:gd name="T5" fmla="*/ 35 h 128"/>
                <a:gd name="T6" fmla="*/ 340 w 390"/>
                <a:gd name="T7" fmla="*/ 77 h 128"/>
                <a:gd name="T8" fmla="*/ 323 w 390"/>
                <a:gd name="T9" fmla="*/ 77 h 128"/>
                <a:gd name="T10" fmla="*/ 323 w 390"/>
                <a:gd name="T11" fmla="*/ 0 h 128"/>
                <a:gd name="T12" fmla="*/ 306 w 390"/>
                <a:gd name="T13" fmla="*/ 0 h 128"/>
                <a:gd name="T14" fmla="*/ 306 w 390"/>
                <a:gd name="T15" fmla="*/ 77 h 128"/>
                <a:gd name="T16" fmla="*/ 289 w 390"/>
                <a:gd name="T17" fmla="*/ 77 h 128"/>
                <a:gd name="T18" fmla="*/ 289 w 390"/>
                <a:gd name="T19" fmla="*/ 35 h 128"/>
                <a:gd name="T20" fmla="*/ 101 w 390"/>
                <a:gd name="T21" fmla="*/ 35 h 128"/>
                <a:gd name="T22" fmla="*/ 101 w 390"/>
                <a:gd name="T23" fmla="*/ 77 h 128"/>
                <a:gd name="T24" fmla="*/ 84 w 390"/>
                <a:gd name="T25" fmla="*/ 77 h 128"/>
                <a:gd name="T26" fmla="*/ 84 w 390"/>
                <a:gd name="T27" fmla="*/ 0 h 128"/>
                <a:gd name="T28" fmla="*/ 67 w 390"/>
                <a:gd name="T29" fmla="*/ 0 h 128"/>
                <a:gd name="T30" fmla="*/ 67 w 390"/>
                <a:gd name="T31" fmla="*/ 77 h 128"/>
                <a:gd name="T32" fmla="*/ 50 w 390"/>
                <a:gd name="T33" fmla="*/ 77 h 128"/>
                <a:gd name="T34" fmla="*/ 50 w 390"/>
                <a:gd name="T35" fmla="*/ 35 h 128"/>
                <a:gd name="T36" fmla="*/ 17 w 390"/>
                <a:gd name="T37" fmla="*/ 35 h 128"/>
                <a:gd name="T38" fmla="*/ 0 w 390"/>
                <a:gd name="T39" fmla="*/ 52 h 128"/>
                <a:gd name="T40" fmla="*/ 0 w 390"/>
                <a:gd name="T41" fmla="*/ 128 h 128"/>
                <a:gd name="T42" fmla="*/ 390 w 390"/>
                <a:gd name="T43" fmla="*/ 128 h 128"/>
                <a:gd name="T44" fmla="*/ 390 w 390"/>
                <a:gd name="T45" fmla="*/ 5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0" h="128">
                  <a:moveTo>
                    <a:pt x="390" y="52"/>
                  </a:moveTo>
                  <a:cubicBezTo>
                    <a:pt x="390" y="52"/>
                    <a:pt x="390" y="35"/>
                    <a:pt x="374" y="35"/>
                  </a:cubicBezTo>
                  <a:cubicBezTo>
                    <a:pt x="340" y="35"/>
                    <a:pt x="340" y="35"/>
                    <a:pt x="340" y="35"/>
                  </a:cubicBezTo>
                  <a:cubicBezTo>
                    <a:pt x="340" y="77"/>
                    <a:pt x="340" y="77"/>
                    <a:pt x="340" y="77"/>
                  </a:cubicBezTo>
                  <a:cubicBezTo>
                    <a:pt x="323" y="77"/>
                    <a:pt x="323" y="77"/>
                    <a:pt x="323" y="77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06" y="77"/>
                    <a:pt x="306" y="77"/>
                    <a:pt x="306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101" y="35"/>
                    <a:pt x="101" y="35"/>
                    <a:pt x="101" y="35"/>
                  </a:cubicBezTo>
                  <a:cubicBezTo>
                    <a:pt x="101" y="77"/>
                    <a:pt x="101" y="77"/>
                    <a:pt x="101" y="77"/>
                  </a:cubicBezTo>
                  <a:cubicBezTo>
                    <a:pt x="84" y="77"/>
                    <a:pt x="84" y="77"/>
                    <a:pt x="84" y="77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0" y="35"/>
                    <a:pt x="0" y="52"/>
                    <a:pt x="0" y="52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390" y="128"/>
                    <a:pt x="390" y="128"/>
                    <a:pt x="390" y="128"/>
                  </a:cubicBezTo>
                  <a:lnTo>
                    <a:pt x="390" y="52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74" name="Freeform 7"/>
            <p:cNvSpPr>
              <a:spLocks/>
            </p:cNvSpPr>
            <p:nvPr/>
          </p:nvSpPr>
          <p:spPr bwMode="auto">
            <a:xfrm>
              <a:off x="1846263" y="6162264"/>
              <a:ext cx="350838" cy="349250"/>
            </a:xfrm>
            <a:custGeom>
              <a:avLst/>
              <a:gdLst>
                <a:gd name="T0" fmla="*/ 0 w 221"/>
                <a:gd name="T1" fmla="*/ 0 h 220"/>
                <a:gd name="T2" fmla="*/ 221 w 221"/>
                <a:gd name="T3" fmla="*/ 220 h 220"/>
                <a:gd name="T4" fmla="*/ 221 w 221"/>
                <a:gd name="T5" fmla="*/ 0 h 220"/>
                <a:gd name="T6" fmla="*/ 0 w 221"/>
                <a:gd name="T7" fmla="*/ 0 h 220"/>
                <a:gd name="T8" fmla="*/ 0 w 221"/>
                <a:gd name="T9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220">
                  <a:moveTo>
                    <a:pt x="0" y="0"/>
                  </a:moveTo>
                  <a:lnTo>
                    <a:pt x="221" y="220"/>
                  </a:lnTo>
                  <a:lnTo>
                    <a:pt x="22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75" name="Freeform 8"/>
            <p:cNvSpPr>
              <a:spLocks/>
            </p:cNvSpPr>
            <p:nvPr/>
          </p:nvSpPr>
          <p:spPr bwMode="auto">
            <a:xfrm>
              <a:off x="1816100" y="5325651"/>
              <a:ext cx="1470025" cy="1216025"/>
            </a:xfrm>
            <a:custGeom>
              <a:avLst/>
              <a:gdLst>
                <a:gd name="T0" fmla="*/ 0 w 926"/>
                <a:gd name="T1" fmla="*/ 0 h 766"/>
                <a:gd name="T2" fmla="*/ 0 w 926"/>
                <a:gd name="T3" fmla="*/ 486 h 766"/>
                <a:gd name="T4" fmla="*/ 282 w 926"/>
                <a:gd name="T5" fmla="*/ 486 h 766"/>
                <a:gd name="T6" fmla="*/ 282 w 926"/>
                <a:gd name="T7" fmla="*/ 766 h 766"/>
                <a:gd name="T8" fmla="*/ 926 w 926"/>
                <a:gd name="T9" fmla="*/ 766 h 766"/>
                <a:gd name="T10" fmla="*/ 926 w 926"/>
                <a:gd name="T11" fmla="*/ 0 h 766"/>
                <a:gd name="T12" fmla="*/ 0 w 926"/>
                <a:gd name="T13" fmla="*/ 0 h 766"/>
                <a:gd name="T14" fmla="*/ 0 w 926"/>
                <a:gd name="T15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6" h="766">
                  <a:moveTo>
                    <a:pt x="0" y="0"/>
                  </a:moveTo>
                  <a:lnTo>
                    <a:pt x="0" y="486"/>
                  </a:lnTo>
                  <a:lnTo>
                    <a:pt x="282" y="486"/>
                  </a:lnTo>
                  <a:lnTo>
                    <a:pt x="282" y="766"/>
                  </a:lnTo>
                  <a:lnTo>
                    <a:pt x="926" y="766"/>
                  </a:lnTo>
                  <a:lnTo>
                    <a:pt x="92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</p:grpSp>
      <p:grpSp>
        <p:nvGrpSpPr>
          <p:cNvPr id="176" name="Group 218"/>
          <p:cNvGrpSpPr/>
          <p:nvPr/>
        </p:nvGrpSpPr>
        <p:grpSpPr>
          <a:xfrm>
            <a:off x="587417" y="5629570"/>
            <a:ext cx="937572" cy="1123871"/>
            <a:chOff x="1816100" y="4779551"/>
            <a:chExt cx="1470025" cy="1762125"/>
          </a:xfrm>
          <a:solidFill>
            <a:srgbClr val="3EB1CC"/>
          </a:solidFill>
        </p:grpSpPr>
        <p:sp>
          <p:nvSpPr>
            <p:cNvPr id="177" name="Freeform 6"/>
            <p:cNvSpPr>
              <a:spLocks/>
            </p:cNvSpPr>
            <p:nvPr/>
          </p:nvSpPr>
          <p:spPr bwMode="auto">
            <a:xfrm>
              <a:off x="1816100" y="4779551"/>
              <a:ext cx="1470025" cy="482600"/>
            </a:xfrm>
            <a:custGeom>
              <a:avLst/>
              <a:gdLst>
                <a:gd name="T0" fmla="*/ 390 w 390"/>
                <a:gd name="T1" fmla="*/ 52 h 128"/>
                <a:gd name="T2" fmla="*/ 374 w 390"/>
                <a:gd name="T3" fmla="*/ 35 h 128"/>
                <a:gd name="T4" fmla="*/ 340 w 390"/>
                <a:gd name="T5" fmla="*/ 35 h 128"/>
                <a:gd name="T6" fmla="*/ 340 w 390"/>
                <a:gd name="T7" fmla="*/ 77 h 128"/>
                <a:gd name="T8" fmla="*/ 323 w 390"/>
                <a:gd name="T9" fmla="*/ 77 h 128"/>
                <a:gd name="T10" fmla="*/ 323 w 390"/>
                <a:gd name="T11" fmla="*/ 0 h 128"/>
                <a:gd name="T12" fmla="*/ 306 w 390"/>
                <a:gd name="T13" fmla="*/ 0 h 128"/>
                <a:gd name="T14" fmla="*/ 306 w 390"/>
                <a:gd name="T15" fmla="*/ 77 h 128"/>
                <a:gd name="T16" fmla="*/ 289 w 390"/>
                <a:gd name="T17" fmla="*/ 77 h 128"/>
                <a:gd name="T18" fmla="*/ 289 w 390"/>
                <a:gd name="T19" fmla="*/ 35 h 128"/>
                <a:gd name="T20" fmla="*/ 101 w 390"/>
                <a:gd name="T21" fmla="*/ 35 h 128"/>
                <a:gd name="T22" fmla="*/ 101 w 390"/>
                <a:gd name="T23" fmla="*/ 77 h 128"/>
                <a:gd name="T24" fmla="*/ 84 w 390"/>
                <a:gd name="T25" fmla="*/ 77 h 128"/>
                <a:gd name="T26" fmla="*/ 84 w 390"/>
                <a:gd name="T27" fmla="*/ 0 h 128"/>
                <a:gd name="T28" fmla="*/ 67 w 390"/>
                <a:gd name="T29" fmla="*/ 0 h 128"/>
                <a:gd name="T30" fmla="*/ 67 w 390"/>
                <a:gd name="T31" fmla="*/ 77 h 128"/>
                <a:gd name="T32" fmla="*/ 50 w 390"/>
                <a:gd name="T33" fmla="*/ 77 h 128"/>
                <a:gd name="T34" fmla="*/ 50 w 390"/>
                <a:gd name="T35" fmla="*/ 35 h 128"/>
                <a:gd name="T36" fmla="*/ 17 w 390"/>
                <a:gd name="T37" fmla="*/ 35 h 128"/>
                <a:gd name="T38" fmla="*/ 0 w 390"/>
                <a:gd name="T39" fmla="*/ 52 h 128"/>
                <a:gd name="T40" fmla="*/ 0 w 390"/>
                <a:gd name="T41" fmla="*/ 128 h 128"/>
                <a:gd name="T42" fmla="*/ 390 w 390"/>
                <a:gd name="T43" fmla="*/ 128 h 128"/>
                <a:gd name="T44" fmla="*/ 390 w 390"/>
                <a:gd name="T45" fmla="*/ 5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0" h="128">
                  <a:moveTo>
                    <a:pt x="390" y="52"/>
                  </a:moveTo>
                  <a:cubicBezTo>
                    <a:pt x="390" y="52"/>
                    <a:pt x="390" y="35"/>
                    <a:pt x="374" y="35"/>
                  </a:cubicBezTo>
                  <a:cubicBezTo>
                    <a:pt x="340" y="35"/>
                    <a:pt x="340" y="35"/>
                    <a:pt x="340" y="35"/>
                  </a:cubicBezTo>
                  <a:cubicBezTo>
                    <a:pt x="340" y="77"/>
                    <a:pt x="340" y="77"/>
                    <a:pt x="340" y="77"/>
                  </a:cubicBezTo>
                  <a:cubicBezTo>
                    <a:pt x="323" y="77"/>
                    <a:pt x="323" y="77"/>
                    <a:pt x="323" y="77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06" y="77"/>
                    <a:pt x="306" y="77"/>
                    <a:pt x="306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101" y="35"/>
                    <a:pt x="101" y="35"/>
                    <a:pt x="101" y="35"/>
                  </a:cubicBezTo>
                  <a:cubicBezTo>
                    <a:pt x="101" y="77"/>
                    <a:pt x="101" y="77"/>
                    <a:pt x="101" y="77"/>
                  </a:cubicBezTo>
                  <a:cubicBezTo>
                    <a:pt x="84" y="77"/>
                    <a:pt x="84" y="77"/>
                    <a:pt x="84" y="77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0" y="35"/>
                    <a:pt x="0" y="52"/>
                    <a:pt x="0" y="52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390" y="128"/>
                    <a:pt x="390" y="128"/>
                    <a:pt x="390" y="128"/>
                  </a:cubicBezTo>
                  <a:lnTo>
                    <a:pt x="390" y="52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78" name="Freeform 7"/>
            <p:cNvSpPr>
              <a:spLocks/>
            </p:cNvSpPr>
            <p:nvPr/>
          </p:nvSpPr>
          <p:spPr bwMode="auto">
            <a:xfrm>
              <a:off x="1846263" y="6162264"/>
              <a:ext cx="350838" cy="349250"/>
            </a:xfrm>
            <a:custGeom>
              <a:avLst/>
              <a:gdLst>
                <a:gd name="T0" fmla="*/ 0 w 221"/>
                <a:gd name="T1" fmla="*/ 0 h 220"/>
                <a:gd name="T2" fmla="*/ 221 w 221"/>
                <a:gd name="T3" fmla="*/ 220 h 220"/>
                <a:gd name="T4" fmla="*/ 221 w 221"/>
                <a:gd name="T5" fmla="*/ 0 h 220"/>
                <a:gd name="T6" fmla="*/ 0 w 221"/>
                <a:gd name="T7" fmla="*/ 0 h 220"/>
                <a:gd name="T8" fmla="*/ 0 w 221"/>
                <a:gd name="T9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220">
                  <a:moveTo>
                    <a:pt x="0" y="0"/>
                  </a:moveTo>
                  <a:lnTo>
                    <a:pt x="221" y="220"/>
                  </a:lnTo>
                  <a:lnTo>
                    <a:pt x="22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79" name="Freeform 8"/>
            <p:cNvSpPr>
              <a:spLocks/>
            </p:cNvSpPr>
            <p:nvPr/>
          </p:nvSpPr>
          <p:spPr bwMode="auto">
            <a:xfrm>
              <a:off x="1816100" y="5325651"/>
              <a:ext cx="1470025" cy="1216025"/>
            </a:xfrm>
            <a:custGeom>
              <a:avLst/>
              <a:gdLst>
                <a:gd name="T0" fmla="*/ 0 w 926"/>
                <a:gd name="T1" fmla="*/ 0 h 766"/>
                <a:gd name="T2" fmla="*/ 0 w 926"/>
                <a:gd name="T3" fmla="*/ 486 h 766"/>
                <a:gd name="T4" fmla="*/ 282 w 926"/>
                <a:gd name="T5" fmla="*/ 486 h 766"/>
                <a:gd name="T6" fmla="*/ 282 w 926"/>
                <a:gd name="T7" fmla="*/ 766 h 766"/>
                <a:gd name="T8" fmla="*/ 926 w 926"/>
                <a:gd name="T9" fmla="*/ 766 h 766"/>
                <a:gd name="T10" fmla="*/ 926 w 926"/>
                <a:gd name="T11" fmla="*/ 0 h 766"/>
                <a:gd name="T12" fmla="*/ 0 w 926"/>
                <a:gd name="T13" fmla="*/ 0 h 766"/>
                <a:gd name="T14" fmla="*/ 0 w 926"/>
                <a:gd name="T15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6" h="766">
                  <a:moveTo>
                    <a:pt x="0" y="0"/>
                  </a:moveTo>
                  <a:lnTo>
                    <a:pt x="0" y="486"/>
                  </a:lnTo>
                  <a:lnTo>
                    <a:pt x="282" y="486"/>
                  </a:lnTo>
                  <a:lnTo>
                    <a:pt x="282" y="766"/>
                  </a:lnTo>
                  <a:lnTo>
                    <a:pt x="926" y="766"/>
                  </a:lnTo>
                  <a:lnTo>
                    <a:pt x="92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</p:grpSp>
      <p:grpSp>
        <p:nvGrpSpPr>
          <p:cNvPr id="180" name="Group 222"/>
          <p:cNvGrpSpPr/>
          <p:nvPr/>
        </p:nvGrpSpPr>
        <p:grpSpPr>
          <a:xfrm>
            <a:off x="2119141" y="5629570"/>
            <a:ext cx="937572" cy="1123871"/>
            <a:chOff x="1816100" y="4779551"/>
            <a:chExt cx="1470025" cy="1762125"/>
          </a:xfrm>
          <a:solidFill>
            <a:srgbClr val="3EB1CC"/>
          </a:solidFill>
        </p:grpSpPr>
        <p:sp>
          <p:nvSpPr>
            <p:cNvPr id="181" name="Freeform 6"/>
            <p:cNvSpPr>
              <a:spLocks/>
            </p:cNvSpPr>
            <p:nvPr/>
          </p:nvSpPr>
          <p:spPr bwMode="auto">
            <a:xfrm>
              <a:off x="1816100" y="4779551"/>
              <a:ext cx="1470025" cy="482600"/>
            </a:xfrm>
            <a:custGeom>
              <a:avLst/>
              <a:gdLst>
                <a:gd name="T0" fmla="*/ 390 w 390"/>
                <a:gd name="T1" fmla="*/ 52 h 128"/>
                <a:gd name="T2" fmla="*/ 374 w 390"/>
                <a:gd name="T3" fmla="*/ 35 h 128"/>
                <a:gd name="T4" fmla="*/ 340 w 390"/>
                <a:gd name="T5" fmla="*/ 35 h 128"/>
                <a:gd name="T6" fmla="*/ 340 w 390"/>
                <a:gd name="T7" fmla="*/ 77 h 128"/>
                <a:gd name="T8" fmla="*/ 323 w 390"/>
                <a:gd name="T9" fmla="*/ 77 h 128"/>
                <a:gd name="T10" fmla="*/ 323 w 390"/>
                <a:gd name="T11" fmla="*/ 0 h 128"/>
                <a:gd name="T12" fmla="*/ 306 w 390"/>
                <a:gd name="T13" fmla="*/ 0 h 128"/>
                <a:gd name="T14" fmla="*/ 306 w 390"/>
                <a:gd name="T15" fmla="*/ 77 h 128"/>
                <a:gd name="T16" fmla="*/ 289 w 390"/>
                <a:gd name="T17" fmla="*/ 77 h 128"/>
                <a:gd name="T18" fmla="*/ 289 w 390"/>
                <a:gd name="T19" fmla="*/ 35 h 128"/>
                <a:gd name="T20" fmla="*/ 101 w 390"/>
                <a:gd name="T21" fmla="*/ 35 h 128"/>
                <a:gd name="T22" fmla="*/ 101 w 390"/>
                <a:gd name="T23" fmla="*/ 77 h 128"/>
                <a:gd name="T24" fmla="*/ 84 w 390"/>
                <a:gd name="T25" fmla="*/ 77 h 128"/>
                <a:gd name="T26" fmla="*/ 84 w 390"/>
                <a:gd name="T27" fmla="*/ 0 h 128"/>
                <a:gd name="T28" fmla="*/ 67 w 390"/>
                <a:gd name="T29" fmla="*/ 0 h 128"/>
                <a:gd name="T30" fmla="*/ 67 w 390"/>
                <a:gd name="T31" fmla="*/ 77 h 128"/>
                <a:gd name="T32" fmla="*/ 50 w 390"/>
                <a:gd name="T33" fmla="*/ 77 h 128"/>
                <a:gd name="T34" fmla="*/ 50 w 390"/>
                <a:gd name="T35" fmla="*/ 35 h 128"/>
                <a:gd name="T36" fmla="*/ 17 w 390"/>
                <a:gd name="T37" fmla="*/ 35 h 128"/>
                <a:gd name="T38" fmla="*/ 0 w 390"/>
                <a:gd name="T39" fmla="*/ 52 h 128"/>
                <a:gd name="T40" fmla="*/ 0 w 390"/>
                <a:gd name="T41" fmla="*/ 128 h 128"/>
                <a:gd name="T42" fmla="*/ 390 w 390"/>
                <a:gd name="T43" fmla="*/ 128 h 128"/>
                <a:gd name="T44" fmla="*/ 390 w 390"/>
                <a:gd name="T45" fmla="*/ 5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0" h="128">
                  <a:moveTo>
                    <a:pt x="390" y="52"/>
                  </a:moveTo>
                  <a:cubicBezTo>
                    <a:pt x="390" y="52"/>
                    <a:pt x="390" y="35"/>
                    <a:pt x="374" y="35"/>
                  </a:cubicBezTo>
                  <a:cubicBezTo>
                    <a:pt x="340" y="35"/>
                    <a:pt x="340" y="35"/>
                    <a:pt x="340" y="35"/>
                  </a:cubicBezTo>
                  <a:cubicBezTo>
                    <a:pt x="340" y="77"/>
                    <a:pt x="340" y="77"/>
                    <a:pt x="340" y="77"/>
                  </a:cubicBezTo>
                  <a:cubicBezTo>
                    <a:pt x="323" y="77"/>
                    <a:pt x="323" y="77"/>
                    <a:pt x="323" y="77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06" y="77"/>
                    <a:pt x="306" y="77"/>
                    <a:pt x="306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101" y="35"/>
                    <a:pt x="101" y="35"/>
                    <a:pt x="101" y="35"/>
                  </a:cubicBezTo>
                  <a:cubicBezTo>
                    <a:pt x="101" y="77"/>
                    <a:pt x="101" y="77"/>
                    <a:pt x="101" y="77"/>
                  </a:cubicBezTo>
                  <a:cubicBezTo>
                    <a:pt x="84" y="77"/>
                    <a:pt x="84" y="77"/>
                    <a:pt x="84" y="77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0" y="35"/>
                    <a:pt x="0" y="52"/>
                    <a:pt x="0" y="52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390" y="128"/>
                    <a:pt x="390" y="128"/>
                    <a:pt x="390" y="128"/>
                  </a:cubicBezTo>
                  <a:lnTo>
                    <a:pt x="390" y="52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82" name="Freeform 7"/>
            <p:cNvSpPr>
              <a:spLocks/>
            </p:cNvSpPr>
            <p:nvPr/>
          </p:nvSpPr>
          <p:spPr bwMode="auto">
            <a:xfrm>
              <a:off x="1846263" y="6162264"/>
              <a:ext cx="350838" cy="349250"/>
            </a:xfrm>
            <a:custGeom>
              <a:avLst/>
              <a:gdLst>
                <a:gd name="T0" fmla="*/ 0 w 221"/>
                <a:gd name="T1" fmla="*/ 0 h 220"/>
                <a:gd name="T2" fmla="*/ 221 w 221"/>
                <a:gd name="T3" fmla="*/ 220 h 220"/>
                <a:gd name="T4" fmla="*/ 221 w 221"/>
                <a:gd name="T5" fmla="*/ 0 h 220"/>
                <a:gd name="T6" fmla="*/ 0 w 221"/>
                <a:gd name="T7" fmla="*/ 0 h 220"/>
                <a:gd name="T8" fmla="*/ 0 w 221"/>
                <a:gd name="T9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220">
                  <a:moveTo>
                    <a:pt x="0" y="0"/>
                  </a:moveTo>
                  <a:lnTo>
                    <a:pt x="221" y="220"/>
                  </a:lnTo>
                  <a:lnTo>
                    <a:pt x="22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83" name="Freeform 8"/>
            <p:cNvSpPr>
              <a:spLocks/>
            </p:cNvSpPr>
            <p:nvPr/>
          </p:nvSpPr>
          <p:spPr bwMode="auto">
            <a:xfrm>
              <a:off x="1816100" y="5325651"/>
              <a:ext cx="1470025" cy="1216025"/>
            </a:xfrm>
            <a:custGeom>
              <a:avLst/>
              <a:gdLst>
                <a:gd name="T0" fmla="*/ 0 w 926"/>
                <a:gd name="T1" fmla="*/ 0 h 766"/>
                <a:gd name="T2" fmla="*/ 0 w 926"/>
                <a:gd name="T3" fmla="*/ 486 h 766"/>
                <a:gd name="T4" fmla="*/ 282 w 926"/>
                <a:gd name="T5" fmla="*/ 486 h 766"/>
                <a:gd name="T6" fmla="*/ 282 w 926"/>
                <a:gd name="T7" fmla="*/ 766 h 766"/>
                <a:gd name="T8" fmla="*/ 926 w 926"/>
                <a:gd name="T9" fmla="*/ 766 h 766"/>
                <a:gd name="T10" fmla="*/ 926 w 926"/>
                <a:gd name="T11" fmla="*/ 0 h 766"/>
                <a:gd name="T12" fmla="*/ 0 w 926"/>
                <a:gd name="T13" fmla="*/ 0 h 766"/>
                <a:gd name="T14" fmla="*/ 0 w 926"/>
                <a:gd name="T15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6" h="766">
                  <a:moveTo>
                    <a:pt x="0" y="0"/>
                  </a:moveTo>
                  <a:lnTo>
                    <a:pt x="0" y="486"/>
                  </a:lnTo>
                  <a:lnTo>
                    <a:pt x="282" y="486"/>
                  </a:lnTo>
                  <a:lnTo>
                    <a:pt x="282" y="766"/>
                  </a:lnTo>
                  <a:lnTo>
                    <a:pt x="926" y="766"/>
                  </a:lnTo>
                  <a:lnTo>
                    <a:pt x="92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</p:grpSp>
      <p:grpSp>
        <p:nvGrpSpPr>
          <p:cNvPr id="184" name="Group 226"/>
          <p:cNvGrpSpPr/>
          <p:nvPr/>
        </p:nvGrpSpPr>
        <p:grpSpPr>
          <a:xfrm>
            <a:off x="3667807" y="5655180"/>
            <a:ext cx="937572" cy="1123871"/>
            <a:chOff x="1816100" y="4779551"/>
            <a:chExt cx="1470025" cy="1762125"/>
          </a:xfrm>
          <a:solidFill>
            <a:srgbClr val="3EB1CC"/>
          </a:solidFill>
        </p:grpSpPr>
        <p:sp>
          <p:nvSpPr>
            <p:cNvPr id="185" name="Freeform 6"/>
            <p:cNvSpPr>
              <a:spLocks/>
            </p:cNvSpPr>
            <p:nvPr/>
          </p:nvSpPr>
          <p:spPr bwMode="auto">
            <a:xfrm>
              <a:off x="1816100" y="4779551"/>
              <a:ext cx="1470025" cy="482600"/>
            </a:xfrm>
            <a:custGeom>
              <a:avLst/>
              <a:gdLst>
                <a:gd name="T0" fmla="*/ 390 w 390"/>
                <a:gd name="T1" fmla="*/ 52 h 128"/>
                <a:gd name="T2" fmla="*/ 374 w 390"/>
                <a:gd name="T3" fmla="*/ 35 h 128"/>
                <a:gd name="T4" fmla="*/ 340 w 390"/>
                <a:gd name="T5" fmla="*/ 35 h 128"/>
                <a:gd name="T6" fmla="*/ 340 w 390"/>
                <a:gd name="T7" fmla="*/ 77 h 128"/>
                <a:gd name="T8" fmla="*/ 323 w 390"/>
                <a:gd name="T9" fmla="*/ 77 h 128"/>
                <a:gd name="T10" fmla="*/ 323 w 390"/>
                <a:gd name="T11" fmla="*/ 0 h 128"/>
                <a:gd name="T12" fmla="*/ 306 w 390"/>
                <a:gd name="T13" fmla="*/ 0 h 128"/>
                <a:gd name="T14" fmla="*/ 306 w 390"/>
                <a:gd name="T15" fmla="*/ 77 h 128"/>
                <a:gd name="T16" fmla="*/ 289 w 390"/>
                <a:gd name="T17" fmla="*/ 77 h 128"/>
                <a:gd name="T18" fmla="*/ 289 w 390"/>
                <a:gd name="T19" fmla="*/ 35 h 128"/>
                <a:gd name="T20" fmla="*/ 101 w 390"/>
                <a:gd name="T21" fmla="*/ 35 h 128"/>
                <a:gd name="T22" fmla="*/ 101 w 390"/>
                <a:gd name="T23" fmla="*/ 77 h 128"/>
                <a:gd name="T24" fmla="*/ 84 w 390"/>
                <a:gd name="T25" fmla="*/ 77 h 128"/>
                <a:gd name="T26" fmla="*/ 84 w 390"/>
                <a:gd name="T27" fmla="*/ 0 h 128"/>
                <a:gd name="T28" fmla="*/ 67 w 390"/>
                <a:gd name="T29" fmla="*/ 0 h 128"/>
                <a:gd name="T30" fmla="*/ 67 w 390"/>
                <a:gd name="T31" fmla="*/ 77 h 128"/>
                <a:gd name="T32" fmla="*/ 50 w 390"/>
                <a:gd name="T33" fmla="*/ 77 h 128"/>
                <a:gd name="T34" fmla="*/ 50 w 390"/>
                <a:gd name="T35" fmla="*/ 35 h 128"/>
                <a:gd name="T36" fmla="*/ 17 w 390"/>
                <a:gd name="T37" fmla="*/ 35 h 128"/>
                <a:gd name="T38" fmla="*/ 0 w 390"/>
                <a:gd name="T39" fmla="*/ 52 h 128"/>
                <a:gd name="T40" fmla="*/ 0 w 390"/>
                <a:gd name="T41" fmla="*/ 128 h 128"/>
                <a:gd name="T42" fmla="*/ 390 w 390"/>
                <a:gd name="T43" fmla="*/ 128 h 128"/>
                <a:gd name="T44" fmla="*/ 390 w 390"/>
                <a:gd name="T45" fmla="*/ 5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0" h="128">
                  <a:moveTo>
                    <a:pt x="390" y="52"/>
                  </a:moveTo>
                  <a:cubicBezTo>
                    <a:pt x="390" y="52"/>
                    <a:pt x="390" y="35"/>
                    <a:pt x="374" y="35"/>
                  </a:cubicBezTo>
                  <a:cubicBezTo>
                    <a:pt x="340" y="35"/>
                    <a:pt x="340" y="35"/>
                    <a:pt x="340" y="35"/>
                  </a:cubicBezTo>
                  <a:cubicBezTo>
                    <a:pt x="340" y="77"/>
                    <a:pt x="340" y="77"/>
                    <a:pt x="340" y="77"/>
                  </a:cubicBezTo>
                  <a:cubicBezTo>
                    <a:pt x="323" y="77"/>
                    <a:pt x="323" y="77"/>
                    <a:pt x="323" y="77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06" y="77"/>
                    <a:pt x="306" y="77"/>
                    <a:pt x="306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101" y="35"/>
                    <a:pt x="101" y="35"/>
                    <a:pt x="101" y="35"/>
                  </a:cubicBezTo>
                  <a:cubicBezTo>
                    <a:pt x="101" y="77"/>
                    <a:pt x="101" y="77"/>
                    <a:pt x="101" y="77"/>
                  </a:cubicBezTo>
                  <a:cubicBezTo>
                    <a:pt x="84" y="77"/>
                    <a:pt x="84" y="77"/>
                    <a:pt x="84" y="77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0" y="35"/>
                    <a:pt x="0" y="52"/>
                    <a:pt x="0" y="52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390" y="128"/>
                    <a:pt x="390" y="128"/>
                    <a:pt x="390" y="128"/>
                  </a:cubicBezTo>
                  <a:lnTo>
                    <a:pt x="390" y="52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86" name="Freeform 7"/>
            <p:cNvSpPr>
              <a:spLocks/>
            </p:cNvSpPr>
            <p:nvPr/>
          </p:nvSpPr>
          <p:spPr bwMode="auto">
            <a:xfrm>
              <a:off x="1846263" y="6162264"/>
              <a:ext cx="350838" cy="349250"/>
            </a:xfrm>
            <a:custGeom>
              <a:avLst/>
              <a:gdLst>
                <a:gd name="T0" fmla="*/ 0 w 221"/>
                <a:gd name="T1" fmla="*/ 0 h 220"/>
                <a:gd name="T2" fmla="*/ 221 w 221"/>
                <a:gd name="T3" fmla="*/ 220 h 220"/>
                <a:gd name="T4" fmla="*/ 221 w 221"/>
                <a:gd name="T5" fmla="*/ 0 h 220"/>
                <a:gd name="T6" fmla="*/ 0 w 221"/>
                <a:gd name="T7" fmla="*/ 0 h 220"/>
                <a:gd name="T8" fmla="*/ 0 w 221"/>
                <a:gd name="T9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220">
                  <a:moveTo>
                    <a:pt x="0" y="0"/>
                  </a:moveTo>
                  <a:lnTo>
                    <a:pt x="221" y="220"/>
                  </a:lnTo>
                  <a:lnTo>
                    <a:pt x="22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187" name="Freeform 8"/>
            <p:cNvSpPr>
              <a:spLocks/>
            </p:cNvSpPr>
            <p:nvPr/>
          </p:nvSpPr>
          <p:spPr bwMode="auto">
            <a:xfrm>
              <a:off x="1816100" y="5325651"/>
              <a:ext cx="1470025" cy="1216025"/>
            </a:xfrm>
            <a:custGeom>
              <a:avLst/>
              <a:gdLst>
                <a:gd name="T0" fmla="*/ 0 w 926"/>
                <a:gd name="T1" fmla="*/ 0 h 766"/>
                <a:gd name="T2" fmla="*/ 0 w 926"/>
                <a:gd name="T3" fmla="*/ 486 h 766"/>
                <a:gd name="T4" fmla="*/ 282 w 926"/>
                <a:gd name="T5" fmla="*/ 486 h 766"/>
                <a:gd name="T6" fmla="*/ 282 w 926"/>
                <a:gd name="T7" fmla="*/ 766 h 766"/>
                <a:gd name="T8" fmla="*/ 926 w 926"/>
                <a:gd name="T9" fmla="*/ 766 h 766"/>
                <a:gd name="T10" fmla="*/ 926 w 926"/>
                <a:gd name="T11" fmla="*/ 0 h 766"/>
                <a:gd name="T12" fmla="*/ 0 w 926"/>
                <a:gd name="T13" fmla="*/ 0 h 766"/>
                <a:gd name="T14" fmla="*/ 0 w 926"/>
                <a:gd name="T15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6" h="766">
                  <a:moveTo>
                    <a:pt x="0" y="0"/>
                  </a:moveTo>
                  <a:lnTo>
                    <a:pt x="0" y="486"/>
                  </a:lnTo>
                  <a:lnTo>
                    <a:pt x="282" y="486"/>
                  </a:lnTo>
                  <a:lnTo>
                    <a:pt x="282" y="766"/>
                  </a:lnTo>
                  <a:lnTo>
                    <a:pt x="926" y="766"/>
                  </a:lnTo>
                  <a:lnTo>
                    <a:pt x="92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2560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</p:grpSp>
      <p:sp>
        <p:nvSpPr>
          <p:cNvPr id="188" name="TextBox 230"/>
          <p:cNvSpPr txBox="1"/>
          <p:nvPr/>
        </p:nvSpPr>
        <p:spPr>
          <a:xfrm>
            <a:off x="656962" y="3420020"/>
            <a:ext cx="918333" cy="28378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991" dirty="0">
                <a:latin typeface="+mj-lt"/>
                <a:cs typeface="Arial" charset="0"/>
              </a:rPr>
              <a:t>Lunes</a:t>
            </a:r>
          </a:p>
        </p:txBody>
      </p:sp>
      <p:sp>
        <p:nvSpPr>
          <p:cNvPr id="189" name="TextBox 231"/>
          <p:cNvSpPr txBox="1"/>
          <p:nvPr/>
        </p:nvSpPr>
        <p:spPr>
          <a:xfrm>
            <a:off x="2102810" y="3420021"/>
            <a:ext cx="1073737" cy="2791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991" dirty="0" err="1">
                <a:latin typeface="+mj-lt"/>
                <a:cs typeface="Arial" charset="0"/>
              </a:rPr>
              <a:t>Martes</a:t>
            </a:r>
            <a:endParaRPr lang="en-GB" sz="1991" dirty="0">
              <a:latin typeface="+mj-lt"/>
              <a:cs typeface="Arial" charset="0"/>
            </a:endParaRPr>
          </a:p>
        </p:txBody>
      </p:sp>
      <p:sp>
        <p:nvSpPr>
          <p:cNvPr id="190" name="TextBox 232"/>
          <p:cNvSpPr txBox="1"/>
          <p:nvPr/>
        </p:nvSpPr>
        <p:spPr>
          <a:xfrm>
            <a:off x="3719412" y="3420020"/>
            <a:ext cx="918333" cy="28378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991" dirty="0" err="1">
                <a:latin typeface="+mj-lt"/>
                <a:cs typeface="Arial" charset="0"/>
              </a:rPr>
              <a:t>Miérc</a:t>
            </a:r>
            <a:r>
              <a:rPr lang="en-GB" sz="1991" dirty="0">
                <a:latin typeface="+mj-lt"/>
                <a:cs typeface="Arial" charset="0"/>
              </a:rPr>
              <a:t>.</a:t>
            </a:r>
          </a:p>
        </p:txBody>
      </p:sp>
      <p:sp>
        <p:nvSpPr>
          <p:cNvPr id="191" name="TextBox 234"/>
          <p:cNvSpPr txBox="1"/>
          <p:nvPr/>
        </p:nvSpPr>
        <p:spPr>
          <a:xfrm>
            <a:off x="522125" y="5240331"/>
            <a:ext cx="1151269" cy="25108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991" dirty="0">
                <a:latin typeface="+mj-lt"/>
                <a:cs typeface="Arial" charset="0"/>
              </a:rPr>
              <a:t>Viernes</a:t>
            </a:r>
          </a:p>
        </p:txBody>
      </p:sp>
      <p:sp>
        <p:nvSpPr>
          <p:cNvPr id="192" name="TextBox 235"/>
          <p:cNvSpPr txBox="1"/>
          <p:nvPr/>
        </p:nvSpPr>
        <p:spPr>
          <a:xfrm>
            <a:off x="2061054" y="5240331"/>
            <a:ext cx="1147925" cy="25108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991" dirty="0" err="1">
                <a:latin typeface="+mj-lt"/>
                <a:cs typeface="Arial" charset="0"/>
              </a:rPr>
              <a:t>Sábado</a:t>
            </a:r>
            <a:r>
              <a:rPr lang="en-GB" sz="1991" dirty="0">
                <a:latin typeface="+mj-lt"/>
                <a:cs typeface="Arial" charset="0"/>
              </a:rPr>
              <a:t> </a:t>
            </a:r>
          </a:p>
        </p:txBody>
      </p:sp>
      <p:sp>
        <p:nvSpPr>
          <p:cNvPr id="193" name="TextBox 236"/>
          <p:cNvSpPr txBox="1"/>
          <p:nvPr/>
        </p:nvSpPr>
        <p:spPr>
          <a:xfrm>
            <a:off x="3433713" y="5288819"/>
            <a:ext cx="1438673" cy="3170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991" dirty="0">
                <a:latin typeface="+mj-lt"/>
                <a:cs typeface="Arial" charset="0"/>
              </a:rPr>
              <a:t>Domingo</a:t>
            </a:r>
          </a:p>
        </p:txBody>
      </p:sp>
      <p:sp>
        <p:nvSpPr>
          <p:cNvPr id="194" name="TextBox 239"/>
          <p:cNvSpPr txBox="1"/>
          <p:nvPr/>
        </p:nvSpPr>
        <p:spPr>
          <a:xfrm>
            <a:off x="718537" y="4333571"/>
            <a:ext cx="806453" cy="32047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2276" dirty="0">
                <a:solidFill>
                  <a:schemeClr val="accent4"/>
                </a:solidFill>
                <a:latin typeface="+mj-lt"/>
                <a:cs typeface="Arial" charset="0"/>
              </a:rPr>
              <a:t>4,2</a:t>
            </a:r>
          </a:p>
        </p:txBody>
      </p:sp>
      <p:sp>
        <p:nvSpPr>
          <p:cNvPr id="195" name="TextBox 276"/>
          <p:cNvSpPr txBox="1"/>
          <p:nvPr/>
        </p:nvSpPr>
        <p:spPr>
          <a:xfrm>
            <a:off x="2262756" y="4333571"/>
            <a:ext cx="806453" cy="32047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2276" dirty="0">
                <a:solidFill>
                  <a:schemeClr val="accent4"/>
                </a:solidFill>
                <a:latin typeface="+mj-lt"/>
                <a:cs typeface="Arial" charset="0"/>
              </a:rPr>
              <a:t>4,6</a:t>
            </a:r>
          </a:p>
        </p:txBody>
      </p:sp>
      <p:sp>
        <p:nvSpPr>
          <p:cNvPr id="196" name="TextBox 277"/>
          <p:cNvSpPr txBox="1"/>
          <p:nvPr/>
        </p:nvSpPr>
        <p:spPr>
          <a:xfrm>
            <a:off x="3798927" y="4333571"/>
            <a:ext cx="806453" cy="32047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2276" dirty="0">
                <a:solidFill>
                  <a:schemeClr val="accent4"/>
                </a:solidFill>
                <a:latin typeface="+mj-lt"/>
                <a:cs typeface="Arial" charset="0"/>
              </a:rPr>
              <a:t>4,5</a:t>
            </a:r>
          </a:p>
        </p:txBody>
      </p:sp>
      <p:grpSp>
        <p:nvGrpSpPr>
          <p:cNvPr id="197" name="Group 6"/>
          <p:cNvGrpSpPr/>
          <p:nvPr/>
        </p:nvGrpSpPr>
        <p:grpSpPr>
          <a:xfrm>
            <a:off x="5013478" y="3428216"/>
            <a:ext cx="1169372" cy="1578005"/>
            <a:chOff x="873600" y="3289718"/>
            <a:chExt cx="822215" cy="1109535"/>
          </a:xfrm>
        </p:grpSpPr>
        <p:grpSp>
          <p:nvGrpSpPr>
            <p:cNvPr id="198" name="Group 4"/>
            <p:cNvGrpSpPr/>
            <p:nvPr/>
          </p:nvGrpSpPr>
          <p:grpSpPr>
            <a:xfrm>
              <a:off x="873600" y="3289718"/>
              <a:ext cx="822215" cy="1109535"/>
              <a:chOff x="873600" y="3289718"/>
              <a:chExt cx="822215" cy="1109535"/>
            </a:xfrm>
          </p:grpSpPr>
          <p:grpSp>
            <p:nvGrpSpPr>
              <p:cNvPr id="200" name="Group 214"/>
              <p:cNvGrpSpPr/>
              <p:nvPr/>
            </p:nvGrpSpPr>
            <p:grpSpPr>
              <a:xfrm>
                <a:off x="943198" y="3609031"/>
                <a:ext cx="659230" cy="790222"/>
                <a:chOff x="1816100" y="4779551"/>
                <a:chExt cx="1470025" cy="1762125"/>
              </a:xfrm>
              <a:solidFill>
                <a:srgbClr val="3EB1CC"/>
              </a:solidFill>
            </p:grpSpPr>
            <p:sp>
              <p:nvSpPr>
                <p:cNvPr id="202" name="Freeform 6"/>
                <p:cNvSpPr>
                  <a:spLocks/>
                </p:cNvSpPr>
                <p:nvPr/>
              </p:nvSpPr>
              <p:spPr bwMode="auto">
                <a:xfrm>
                  <a:off x="1816100" y="4779551"/>
                  <a:ext cx="1470025" cy="482600"/>
                </a:xfrm>
                <a:custGeom>
                  <a:avLst/>
                  <a:gdLst>
                    <a:gd name="T0" fmla="*/ 390 w 390"/>
                    <a:gd name="T1" fmla="*/ 52 h 128"/>
                    <a:gd name="T2" fmla="*/ 374 w 390"/>
                    <a:gd name="T3" fmla="*/ 35 h 128"/>
                    <a:gd name="T4" fmla="*/ 340 w 390"/>
                    <a:gd name="T5" fmla="*/ 35 h 128"/>
                    <a:gd name="T6" fmla="*/ 340 w 390"/>
                    <a:gd name="T7" fmla="*/ 77 h 128"/>
                    <a:gd name="T8" fmla="*/ 323 w 390"/>
                    <a:gd name="T9" fmla="*/ 77 h 128"/>
                    <a:gd name="T10" fmla="*/ 323 w 390"/>
                    <a:gd name="T11" fmla="*/ 0 h 128"/>
                    <a:gd name="T12" fmla="*/ 306 w 390"/>
                    <a:gd name="T13" fmla="*/ 0 h 128"/>
                    <a:gd name="T14" fmla="*/ 306 w 390"/>
                    <a:gd name="T15" fmla="*/ 77 h 128"/>
                    <a:gd name="T16" fmla="*/ 289 w 390"/>
                    <a:gd name="T17" fmla="*/ 77 h 128"/>
                    <a:gd name="T18" fmla="*/ 289 w 390"/>
                    <a:gd name="T19" fmla="*/ 35 h 128"/>
                    <a:gd name="T20" fmla="*/ 101 w 390"/>
                    <a:gd name="T21" fmla="*/ 35 h 128"/>
                    <a:gd name="T22" fmla="*/ 101 w 390"/>
                    <a:gd name="T23" fmla="*/ 77 h 128"/>
                    <a:gd name="T24" fmla="*/ 84 w 390"/>
                    <a:gd name="T25" fmla="*/ 77 h 128"/>
                    <a:gd name="T26" fmla="*/ 84 w 390"/>
                    <a:gd name="T27" fmla="*/ 0 h 128"/>
                    <a:gd name="T28" fmla="*/ 67 w 390"/>
                    <a:gd name="T29" fmla="*/ 0 h 128"/>
                    <a:gd name="T30" fmla="*/ 67 w 390"/>
                    <a:gd name="T31" fmla="*/ 77 h 128"/>
                    <a:gd name="T32" fmla="*/ 50 w 390"/>
                    <a:gd name="T33" fmla="*/ 77 h 128"/>
                    <a:gd name="T34" fmla="*/ 50 w 390"/>
                    <a:gd name="T35" fmla="*/ 35 h 128"/>
                    <a:gd name="T36" fmla="*/ 17 w 390"/>
                    <a:gd name="T37" fmla="*/ 35 h 128"/>
                    <a:gd name="T38" fmla="*/ 0 w 390"/>
                    <a:gd name="T39" fmla="*/ 52 h 128"/>
                    <a:gd name="T40" fmla="*/ 0 w 390"/>
                    <a:gd name="T41" fmla="*/ 128 h 128"/>
                    <a:gd name="T42" fmla="*/ 390 w 390"/>
                    <a:gd name="T43" fmla="*/ 128 h 128"/>
                    <a:gd name="T44" fmla="*/ 390 w 390"/>
                    <a:gd name="T45" fmla="*/ 5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0" h="128">
                      <a:moveTo>
                        <a:pt x="390" y="52"/>
                      </a:moveTo>
                      <a:cubicBezTo>
                        <a:pt x="390" y="52"/>
                        <a:pt x="390" y="35"/>
                        <a:pt x="374" y="35"/>
                      </a:cubicBezTo>
                      <a:cubicBezTo>
                        <a:pt x="340" y="35"/>
                        <a:pt x="340" y="35"/>
                        <a:pt x="340" y="35"/>
                      </a:cubicBezTo>
                      <a:cubicBezTo>
                        <a:pt x="340" y="77"/>
                        <a:pt x="340" y="77"/>
                        <a:pt x="340" y="77"/>
                      </a:cubicBezTo>
                      <a:cubicBezTo>
                        <a:pt x="323" y="77"/>
                        <a:pt x="323" y="77"/>
                        <a:pt x="323" y="77"/>
                      </a:cubicBezTo>
                      <a:cubicBezTo>
                        <a:pt x="323" y="0"/>
                        <a:pt x="323" y="0"/>
                        <a:pt x="323" y="0"/>
                      </a:cubicBezTo>
                      <a:cubicBezTo>
                        <a:pt x="306" y="0"/>
                        <a:pt x="306" y="0"/>
                        <a:pt x="306" y="0"/>
                      </a:cubicBezTo>
                      <a:cubicBezTo>
                        <a:pt x="306" y="77"/>
                        <a:pt x="306" y="77"/>
                        <a:pt x="306" y="77"/>
                      </a:cubicBezTo>
                      <a:cubicBezTo>
                        <a:pt x="289" y="77"/>
                        <a:pt x="289" y="77"/>
                        <a:pt x="289" y="77"/>
                      </a:cubicBezTo>
                      <a:cubicBezTo>
                        <a:pt x="289" y="35"/>
                        <a:pt x="289" y="35"/>
                        <a:pt x="289" y="35"/>
                      </a:cubicBezTo>
                      <a:cubicBezTo>
                        <a:pt x="101" y="35"/>
                        <a:pt x="101" y="35"/>
                        <a:pt x="101" y="35"/>
                      </a:cubicBezTo>
                      <a:cubicBezTo>
                        <a:pt x="101" y="77"/>
                        <a:pt x="101" y="77"/>
                        <a:pt x="101" y="77"/>
                      </a:cubicBezTo>
                      <a:cubicBezTo>
                        <a:pt x="84" y="77"/>
                        <a:pt x="84" y="77"/>
                        <a:pt x="84" y="77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67" y="77"/>
                        <a:pt x="67" y="77"/>
                        <a:pt x="67" y="77"/>
                      </a:cubicBezTo>
                      <a:cubicBezTo>
                        <a:pt x="50" y="77"/>
                        <a:pt x="50" y="77"/>
                        <a:pt x="50" y="77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17" y="35"/>
                        <a:pt x="17" y="35"/>
                        <a:pt x="17" y="35"/>
                      </a:cubicBezTo>
                      <a:cubicBezTo>
                        <a:pt x="0" y="35"/>
                        <a:pt x="0" y="52"/>
                        <a:pt x="0" y="52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390" y="128"/>
                        <a:pt x="390" y="128"/>
                        <a:pt x="390" y="128"/>
                      </a:cubicBezTo>
                      <a:lnTo>
                        <a:pt x="390" y="52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>
                  <a:noFill/>
                  <a:round/>
                  <a:headEnd/>
                  <a:tailEnd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30048" tIns="65024" rIns="130048" bIns="6502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300460" fontAlgn="base" hangingPunct="1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GB" sz="2276" b="1">
                    <a:latin typeface="+mj-lt"/>
                    <a:cs typeface="Arial" charset="0"/>
                  </a:endParaRPr>
                </a:p>
              </p:txBody>
            </p:sp>
            <p:sp>
              <p:nvSpPr>
                <p:cNvPr id="203" name="Freeform 7"/>
                <p:cNvSpPr>
                  <a:spLocks/>
                </p:cNvSpPr>
                <p:nvPr/>
              </p:nvSpPr>
              <p:spPr bwMode="auto">
                <a:xfrm>
                  <a:off x="1846263" y="6162264"/>
                  <a:ext cx="350838" cy="349250"/>
                </a:xfrm>
                <a:custGeom>
                  <a:avLst/>
                  <a:gdLst>
                    <a:gd name="T0" fmla="*/ 0 w 221"/>
                    <a:gd name="T1" fmla="*/ 0 h 220"/>
                    <a:gd name="T2" fmla="*/ 221 w 221"/>
                    <a:gd name="T3" fmla="*/ 220 h 220"/>
                    <a:gd name="T4" fmla="*/ 221 w 221"/>
                    <a:gd name="T5" fmla="*/ 0 h 220"/>
                    <a:gd name="T6" fmla="*/ 0 w 221"/>
                    <a:gd name="T7" fmla="*/ 0 h 220"/>
                    <a:gd name="T8" fmla="*/ 0 w 221"/>
                    <a:gd name="T9" fmla="*/ 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1" h="220">
                      <a:moveTo>
                        <a:pt x="0" y="0"/>
                      </a:moveTo>
                      <a:lnTo>
                        <a:pt x="221" y="220"/>
                      </a:lnTo>
                      <a:lnTo>
                        <a:pt x="221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30048" tIns="65024" rIns="130048" bIns="6502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300460" fontAlgn="base" hangingPunct="1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GB" sz="2276" b="1">
                    <a:latin typeface="+mj-lt"/>
                    <a:cs typeface="Arial" charset="0"/>
                  </a:endParaRPr>
                </a:p>
              </p:txBody>
            </p:sp>
            <p:sp>
              <p:nvSpPr>
                <p:cNvPr id="204" name="Freeform 8"/>
                <p:cNvSpPr>
                  <a:spLocks/>
                </p:cNvSpPr>
                <p:nvPr/>
              </p:nvSpPr>
              <p:spPr bwMode="auto">
                <a:xfrm>
                  <a:off x="1816100" y="5325651"/>
                  <a:ext cx="1470025" cy="1216025"/>
                </a:xfrm>
                <a:custGeom>
                  <a:avLst/>
                  <a:gdLst>
                    <a:gd name="T0" fmla="*/ 0 w 926"/>
                    <a:gd name="T1" fmla="*/ 0 h 766"/>
                    <a:gd name="T2" fmla="*/ 0 w 926"/>
                    <a:gd name="T3" fmla="*/ 486 h 766"/>
                    <a:gd name="T4" fmla="*/ 282 w 926"/>
                    <a:gd name="T5" fmla="*/ 486 h 766"/>
                    <a:gd name="T6" fmla="*/ 282 w 926"/>
                    <a:gd name="T7" fmla="*/ 766 h 766"/>
                    <a:gd name="T8" fmla="*/ 926 w 926"/>
                    <a:gd name="T9" fmla="*/ 766 h 766"/>
                    <a:gd name="T10" fmla="*/ 926 w 926"/>
                    <a:gd name="T11" fmla="*/ 0 h 766"/>
                    <a:gd name="T12" fmla="*/ 0 w 926"/>
                    <a:gd name="T13" fmla="*/ 0 h 766"/>
                    <a:gd name="T14" fmla="*/ 0 w 926"/>
                    <a:gd name="T15" fmla="*/ 0 h 7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26" h="766">
                      <a:moveTo>
                        <a:pt x="0" y="0"/>
                      </a:moveTo>
                      <a:lnTo>
                        <a:pt x="0" y="486"/>
                      </a:lnTo>
                      <a:lnTo>
                        <a:pt x="282" y="486"/>
                      </a:lnTo>
                      <a:lnTo>
                        <a:pt x="282" y="766"/>
                      </a:lnTo>
                      <a:lnTo>
                        <a:pt x="926" y="766"/>
                      </a:lnTo>
                      <a:lnTo>
                        <a:pt x="926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DEDE"/>
                </a:solidFill>
                <a:ln w="9525">
                  <a:noFill/>
                  <a:round/>
                  <a:headEnd/>
                  <a:tailEnd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30048" tIns="65024" rIns="130048" bIns="6502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300460" fontAlgn="base" hangingPunct="1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GB" sz="2276" b="1">
                    <a:latin typeface="+mj-lt"/>
                    <a:cs typeface="Arial" charset="0"/>
                  </a:endParaRPr>
                </a:p>
              </p:txBody>
            </p:sp>
          </p:grpSp>
          <p:sp>
            <p:nvSpPr>
              <p:cNvPr id="201" name="TextBox 233"/>
              <p:cNvSpPr txBox="1"/>
              <p:nvPr/>
            </p:nvSpPr>
            <p:spPr>
              <a:xfrm>
                <a:off x="873600" y="3289718"/>
                <a:ext cx="822215" cy="2024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defTabSz="1300460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GB" sz="1991" dirty="0" err="1">
                    <a:latin typeface="+mj-lt"/>
                    <a:cs typeface="Arial" charset="0"/>
                  </a:rPr>
                  <a:t>Jueves</a:t>
                </a:r>
                <a:endParaRPr lang="en-GB" sz="1991" dirty="0">
                  <a:latin typeface="+mj-lt"/>
                  <a:cs typeface="Arial" charset="0"/>
                </a:endParaRPr>
              </a:p>
            </p:txBody>
          </p:sp>
        </p:grpSp>
        <p:sp>
          <p:nvSpPr>
            <p:cNvPr id="199" name="TextBox 280"/>
            <p:cNvSpPr txBox="1"/>
            <p:nvPr/>
          </p:nvSpPr>
          <p:spPr>
            <a:xfrm>
              <a:off x="989091" y="3933056"/>
              <a:ext cx="567037" cy="225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defTabSz="1300460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GB" sz="2276" dirty="0">
                  <a:latin typeface="+mj-lt"/>
                  <a:cs typeface="Arial" charset="0"/>
                </a:rPr>
                <a:t>4,3</a:t>
              </a:r>
            </a:p>
          </p:txBody>
        </p:sp>
      </p:grpSp>
      <p:sp>
        <p:nvSpPr>
          <p:cNvPr id="205" name="TextBox 281"/>
          <p:cNvSpPr txBox="1"/>
          <p:nvPr/>
        </p:nvSpPr>
        <p:spPr>
          <a:xfrm>
            <a:off x="665182" y="6090405"/>
            <a:ext cx="806453" cy="32047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2276" dirty="0">
                <a:solidFill>
                  <a:schemeClr val="accent4"/>
                </a:solidFill>
                <a:latin typeface="+mj-lt"/>
                <a:cs typeface="Arial" charset="0"/>
              </a:rPr>
              <a:t>4,5</a:t>
            </a:r>
          </a:p>
        </p:txBody>
      </p:sp>
      <p:sp>
        <p:nvSpPr>
          <p:cNvPr id="206" name="TextBox 282"/>
          <p:cNvSpPr txBox="1"/>
          <p:nvPr/>
        </p:nvSpPr>
        <p:spPr>
          <a:xfrm>
            <a:off x="2201353" y="6090405"/>
            <a:ext cx="806453" cy="32047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2276" dirty="0">
                <a:solidFill>
                  <a:schemeClr val="accent4"/>
                </a:solidFill>
                <a:latin typeface="+mj-lt"/>
                <a:cs typeface="Arial" charset="0"/>
              </a:rPr>
              <a:t>4,4</a:t>
            </a:r>
          </a:p>
        </p:txBody>
      </p:sp>
      <p:sp>
        <p:nvSpPr>
          <p:cNvPr id="207" name="TextBox 283"/>
          <p:cNvSpPr txBox="1"/>
          <p:nvPr/>
        </p:nvSpPr>
        <p:spPr>
          <a:xfrm>
            <a:off x="3733078" y="6127484"/>
            <a:ext cx="806453" cy="32047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2276" dirty="0">
                <a:solidFill>
                  <a:schemeClr val="accent4"/>
                </a:solidFill>
                <a:latin typeface="+mj-lt"/>
                <a:cs typeface="Arial" charset="0"/>
              </a:rPr>
              <a:t>4,2</a:t>
            </a:r>
          </a:p>
        </p:txBody>
      </p:sp>
      <p:sp>
        <p:nvSpPr>
          <p:cNvPr id="208" name="Rectangle 71"/>
          <p:cNvSpPr/>
          <p:nvPr/>
        </p:nvSpPr>
        <p:spPr>
          <a:xfrm>
            <a:off x="674125" y="7360163"/>
            <a:ext cx="5660725" cy="3063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s-ES" sz="1991" spc="-43" dirty="0">
                <a:latin typeface="+mj-lt"/>
              </a:rPr>
              <a:t>Horas diarias de conexión a Internet</a:t>
            </a:r>
          </a:p>
        </p:txBody>
      </p:sp>
      <p:sp>
        <p:nvSpPr>
          <p:cNvPr id="209" name="Título 1"/>
          <p:cNvSpPr txBox="1">
            <a:spLocks/>
          </p:cNvSpPr>
          <p:nvPr/>
        </p:nvSpPr>
        <p:spPr>
          <a:xfrm>
            <a:off x="520343" y="1136547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dirty="0" smtClean="0">
                <a:solidFill>
                  <a:srgbClr val="0070C0"/>
                </a:solidFill>
              </a:rPr>
              <a:t>¿Como es el cliente hoy? - Tecnológico</a:t>
            </a:r>
            <a:endParaRPr lang="es-ES" sz="455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381808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1150" y="321105"/>
            <a:ext cx="12496800" cy="468180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Title 5"/>
          <p:cNvSpPr txBox="1">
            <a:spLocks/>
          </p:cNvSpPr>
          <p:nvPr/>
        </p:nvSpPr>
        <p:spPr>
          <a:xfrm>
            <a:off x="322726" y="1654955"/>
            <a:ext cx="12233900" cy="59245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b="0" dirty="0"/>
              <a:t>A pesar de su elevada penetración, el </a:t>
            </a:r>
            <a:r>
              <a:rPr lang="es-ES" sz="1800" dirty="0"/>
              <a:t>Smartphone</a:t>
            </a:r>
            <a:r>
              <a:rPr lang="es-ES" sz="1800" b="0" dirty="0"/>
              <a:t> es el dispositivo que más sigue creciendo</a:t>
            </a:r>
            <a:endParaRPr lang="en-GB" sz="1800" dirty="0"/>
          </a:p>
        </p:txBody>
      </p:sp>
      <p:grpSp>
        <p:nvGrpSpPr>
          <p:cNvPr id="273" name="94 Grupo"/>
          <p:cNvGrpSpPr/>
          <p:nvPr/>
        </p:nvGrpSpPr>
        <p:grpSpPr>
          <a:xfrm>
            <a:off x="1247126" y="2450842"/>
            <a:ext cx="2775317" cy="2788383"/>
            <a:chOff x="876885" y="1252394"/>
            <a:chExt cx="1951395" cy="1960582"/>
          </a:xfrm>
        </p:grpSpPr>
        <p:sp>
          <p:nvSpPr>
            <p:cNvPr id="274" name="AutoShape 5"/>
            <p:cNvSpPr>
              <a:spLocks noChangeAspect="1" noChangeArrowheads="1" noTextEdit="1"/>
            </p:cNvSpPr>
            <p:nvPr/>
          </p:nvSpPr>
          <p:spPr bwMode="auto">
            <a:xfrm>
              <a:off x="1009465" y="1252394"/>
              <a:ext cx="1686234" cy="16887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b="1">
                <a:solidFill>
                  <a:srgbClr val="333333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275" name="Rectangle 1004"/>
            <p:cNvSpPr/>
            <p:nvPr/>
          </p:nvSpPr>
          <p:spPr bwMode="ltGray">
            <a:xfrm>
              <a:off x="876885" y="2992492"/>
              <a:ext cx="1951395" cy="220484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>
                  <a:solidFill>
                    <a:srgbClr val="7A2280"/>
                  </a:solidFill>
                  <a:latin typeface="+mj-lt"/>
                </a:rPr>
                <a:t>Smartphone</a:t>
              </a:r>
            </a:p>
          </p:txBody>
        </p:sp>
        <p:sp>
          <p:nvSpPr>
            <p:cNvPr id="276" name="Rectangle 483"/>
            <p:cNvSpPr/>
            <p:nvPr/>
          </p:nvSpPr>
          <p:spPr bwMode="ltGray">
            <a:xfrm>
              <a:off x="1432996" y="2127727"/>
              <a:ext cx="839172" cy="682386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0048" tIns="65024" rIns="130048" bIns="65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2000" dirty="0">
                  <a:solidFill>
                    <a:srgbClr val="7A2280"/>
                  </a:solidFill>
                  <a:latin typeface="+mj-lt"/>
                </a:rPr>
                <a:t>85%</a:t>
              </a:r>
            </a:p>
          </p:txBody>
        </p:sp>
        <p:sp>
          <p:nvSpPr>
            <p:cNvPr id="277" name="Freeform 20"/>
            <p:cNvSpPr>
              <a:spLocks noEditPoints="1"/>
            </p:cNvSpPr>
            <p:nvPr/>
          </p:nvSpPr>
          <p:spPr bwMode="auto">
            <a:xfrm>
              <a:off x="1680522" y="1628800"/>
              <a:ext cx="344121" cy="611937"/>
            </a:xfrm>
            <a:custGeom>
              <a:avLst/>
              <a:gdLst>
                <a:gd name="T0" fmla="*/ 287 w 287"/>
                <a:gd name="T1" fmla="*/ 39 h 510"/>
                <a:gd name="T2" fmla="*/ 287 w 287"/>
                <a:gd name="T3" fmla="*/ 39 h 510"/>
                <a:gd name="T4" fmla="*/ 248 w 287"/>
                <a:gd name="T5" fmla="*/ 0 h 510"/>
                <a:gd name="T6" fmla="*/ 247 w 287"/>
                <a:gd name="T7" fmla="*/ 0 h 510"/>
                <a:gd name="T8" fmla="*/ 247 w 287"/>
                <a:gd name="T9" fmla="*/ 0 h 510"/>
                <a:gd name="T10" fmla="*/ 40 w 287"/>
                <a:gd name="T11" fmla="*/ 0 h 510"/>
                <a:gd name="T12" fmla="*/ 0 w 287"/>
                <a:gd name="T13" fmla="*/ 39 h 510"/>
                <a:gd name="T14" fmla="*/ 0 w 287"/>
                <a:gd name="T15" fmla="*/ 471 h 510"/>
                <a:gd name="T16" fmla="*/ 0 w 287"/>
                <a:gd name="T17" fmla="*/ 471 h 510"/>
                <a:gd name="T18" fmla="*/ 0 w 287"/>
                <a:gd name="T19" fmla="*/ 471 h 510"/>
                <a:gd name="T20" fmla="*/ 0 w 287"/>
                <a:gd name="T21" fmla="*/ 475 h 510"/>
                <a:gd name="T22" fmla="*/ 0 w 287"/>
                <a:gd name="T23" fmla="*/ 475 h 510"/>
                <a:gd name="T24" fmla="*/ 40 w 287"/>
                <a:gd name="T25" fmla="*/ 510 h 510"/>
                <a:gd name="T26" fmla="*/ 247 w 287"/>
                <a:gd name="T27" fmla="*/ 510 h 510"/>
                <a:gd name="T28" fmla="*/ 247 w 287"/>
                <a:gd name="T29" fmla="*/ 510 h 510"/>
                <a:gd name="T30" fmla="*/ 248 w 287"/>
                <a:gd name="T31" fmla="*/ 510 h 510"/>
                <a:gd name="T32" fmla="*/ 287 w 287"/>
                <a:gd name="T33" fmla="*/ 475 h 510"/>
                <a:gd name="T34" fmla="*/ 287 w 287"/>
                <a:gd name="T35" fmla="*/ 475 h 510"/>
                <a:gd name="T36" fmla="*/ 287 w 287"/>
                <a:gd name="T37" fmla="*/ 471 h 510"/>
                <a:gd name="T38" fmla="*/ 287 w 287"/>
                <a:gd name="T39" fmla="*/ 471 h 510"/>
                <a:gd name="T40" fmla="*/ 287 w 287"/>
                <a:gd name="T41" fmla="*/ 471 h 510"/>
                <a:gd name="T42" fmla="*/ 287 w 287"/>
                <a:gd name="T43" fmla="*/ 39 h 510"/>
                <a:gd name="T44" fmla="*/ 128 w 287"/>
                <a:gd name="T45" fmla="*/ 32 h 510"/>
                <a:gd name="T46" fmla="*/ 191 w 287"/>
                <a:gd name="T47" fmla="*/ 32 h 510"/>
                <a:gd name="T48" fmla="*/ 191 w 287"/>
                <a:gd name="T49" fmla="*/ 48 h 510"/>
                <a:gd name="T50" fmla="*/ 128 w 287"/>
                <a:gd name="T51" fmla="*/ 48 h 510"/>
                <a:gd name="T52" fmla="*/ 128 w 287"/>
                <a:gd name="T53" fmla="*/ 32 h 510"/>
                <a:gd name="T54" fmla="*/ 104 w 287"/>
                <a:gd name="T55" fmla="*/ 32 h 510"/>
                <a:gd name="T56" fmla="*/ 112 w 287"/>
                <a:gd name="T57" fmla="*/ 40 h 510"/>
                <a:gd name="T58" fmla="*/ 104 w 287"/>
                <a:gd name="T59" fmla="*/ 48 h 510"/>
                <a:gd name="T60" fmla="*/ 96 w 287"/>
                <a:gd name="T61" fmla="*/ 40 h 510"/>
                <a:gd name="T62" fmla="*/ 104 w 287"/>
                <a:gd name="T63" fmla="*/ 32 h 510"/>
                <a:gd name="T64" fmla="*/ 144 w 287"/>
                <a:gd name="T65" fmla="*/ 486 h 510"/>
                <a:gd name="T66" fmla="*/ 120 w 287"/>
                <a:gd name="T67" fmla="*/ 462 h 510"/>
                <a:gd name="T68" fmla="*/ 144 w 287"/>
                <a:gd name="T69" fmla="*/ 439 h 510"/>
                <a:gd name="T70" fmla="*/ 168 w 287"/>
                <a:gd name="T71" fmla="*/ 462 h 510"/>
                <a:gd name="T72" fmla="*/ 144 w 287"/>
                <a:gd name="T73" fmla="*/ 486 h 510"/>
                <a:gd name="T74" fmla="*/ 263 w 287"/>
                <a:gd name="T75" fmla="*/ 414 h 510"/>
                <a:gd name="T76" fmla="*/ 24 w 287"/>
                <a:gd name="T77" fmla="*/ 414 h 510"/>
                <a:gd name="T78" fmla="*/ 24 w 287"/>
                <a:gd name="T79" fmla="*/ 80 h 510"/>
                <a:gd name="T80" fmla="*/ 263 w 287"/>
                <a:gd name="T81" fmla="*/ 80 h 510"/>
                <a:gd name="T82" fmla="*/ 263 w 287"/>
                <a:gd name="T83" fmla="*/ 41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7" h="510">
                  <a:moveTo>
                    <a:pt x="287" y="39"/>
                  </a:moveTo>
                  <a:cubicBezTo>
                    <a:pt x="287" y="39"/>
                    <a:pt x="287" y="39"/>
                    <a:pt x="287" y="39"/>
                  </a:cubicBezTo>
                  <a:cubicBezTo>
                    <a:pt x="287" y="17"/>
                    <a:pt x="270" y="0"/>
                    <a:pt x="248" y="0"/>
                  </a:cubicBezTo>
                  <a:cubicBezTo>
                    <a:pt x="248" y="0"/>
                    <a:pt x="247" y="0"/>
                    <a:pt x="247" y="0"/>
                  </a:cubicBezTo>
                  <a:cubicBezTo>
                    <a:pt x="247" y="0"/>
                    <a:pt x="247" y="0"/>
                    <a:pt x="247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7"/>
                    <a:pt x="0" y="39"/>
                  </a:cubicBezTo>
                  <a:cubicBezTo>
                    <a:pt x="0" y="471"/>
                    <a:pt x="0" y="471"/>
                    <a:pt x="0" y="471"/>
                  </a:cubicBezTo>
                  <a:cubicBezTo>
                    <a:pt x="0" y="471"/>
                    <a:pt x="0" y="471"/>
                    <a:pt x="0" y="471"/>
                  </a:cubicBezTo>
                  <a:cubicBezTo>
                    <a:pt x="0" y="471"/>
                    <a:pt x="0" y="471"/>
                    <a:pt x="0" y="471"/>
                  </a:cubicBezTo>
                  <a:cubicBezTo>
                    <a:pt x="0" y="475"/>
                    <a:pt x="0" y="475"/>
                    <a:pt x="0" y="475"/>
                  </a:cubicBezTo>
                  <a:cubicBezTo>
                    <a:pt x="0" y="475"/>
                    <a:pt x="0" y="475"/>
                    <a:pt x="0" y="475"/>
                  </a:cubicBezTo>
                  <a:cubicBezTo>
                    <a:pt x="2" y="495"/>
                    <a:pt x="19" y="510"/>
                    <a:pt x="40" y="510"/>
                  </a:cubicBezTo>
                  <a:cubicBezTo>
                    <a:pt x="247" y="510"/>
                    <a:pt x="247" y="510"/>
                    <a:pt x="247" y="510"/>
                  </a:cubicBezTo>
                  <a:cubicBezTo>
                    <a:pt x="247" y="510"/>
                    <a:pt x="247" y="510"/>
                    <a:pt x="247" y="510"/>
                  </a:cubicBezTo>
                  <a:cubicBezTo>
                    <a:pt x="247" y="510"/>
                    <a:pt x="248" y="510"/>
                    <a:pt x="248" y="510"/>
                  </a:cubicBezTo>
                  <a:cubicBezTo>
                    <a:pt x="268" y="510"/>
                    <a:pt x="285" y="495"/>
                    <a:pt x="287" y="475"/>
                  </a:cubicBezTo>
                  <a:cubicBezTo>
                    <a:pt x="287" y="475"/>
                    <a:pt x="287" y="475"/>
                    <a:pt x="287" y="475"/>
                  </a:cubicBezTo>
                  <a:cubicBezTo>
                    <a:pt x="287" y="471"/>
                    <a:pt x="287" y="471"/>
                    <a:pt x="287" y="471"/>
                  </a:cubicBezTo>
                  <a:cubicBezTo>
                    <a:pt x="287" y="471"/>
                    <a:pt x="287" y="471"/>
                    <a:pt x="287" y="471"/>
                  </a:cubicBezTo>
                  <a:cubicBezTo>
                    <a:pt x="287" y="471"/>
                    <a:pt x="287" y="471"/>
                    <a:pt x="287" y="471"/>
                  </a:cubicBezTo>
                  <a:lnTo>
                    <a:pt x="287" y="39"/>
                  </a:lnTo>
                  <a:close/>
                  <a:moveTo>
                    <a:pt x="128" y="32"/>
                  </a:moveTo>
                  <a:cubicBezTo>
                    <a:pt x="191" y="32"/>
                    <a:pt x="191" y="32"/>
                    <a:pt x="191" y="32"/>
                  </a:cubicBezTo>
                  <a:cubicBezTo>
                    <a:pt x="191" y="48"/>
                    <a:pt x="191" y="48"/>
                    <a:pt x="191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32"/>
                  </a:lnTo>
                  <a:close/>
                  <a:moveTo>
                    <a:pt x="104" y="32"/>
                  </a:moveTo>
                  <a:cubicBezTo>
                    <a:pt x="108" y="32"/>
                    <a:pt x="112" y="35"/>
                    <a:pt x="112" y="40"/>
                  </a:cubicBezTo>
                  <a:cubicBezTo>
                    <a:pt x="112" y="44"/>
                    <a:pt x="108" y="48"/>
                    <a:pt x="104" y="48"/>
                  </a:cubicBezTo>
                  <a:cubicBezTo>
                    <a:pt x="99" y="48"/>
                    <a:pt x="96" y="44"/>
                    <a:pt x="96" y="40"/>
                  </a:cubicBezTo>
                  <a:cubicBezTo>
                    <a:pt x="96" y="35"/>
                    <a:pt x="99" y="32"/>
                    <a:pt x="104" y="32"/>
                  </a:cubicBezTo>
                  <a:moveTo>
                    <a:pt x="144" y="486"/>
                  </a:moveTo>
                  <a:cubicBezTo>
                    <a:pt x="130" y="486"/>
                    <a:pt x="120" y="476"/>
                    <a:pt x="120" y="462"/>
                  </a:cubicBezTo>
                  <a:cubicBezTo>
                    <a:pt x="120" y="449"/>
                    <a:pt x="130" y="439"/>
                    <a:pt x="144" y="439"/>
                  </a:cubicBezTo>
                  <a:cubicBezTo>
                    <a:pt x="157" y="439"/>
                    <a:pt x="168" y="449"/>
                    <a:pt x="168" y="462"/>
                  </a:cubicBezTo>
                  <a:cubicBezTo>
                    <a:pt x="168" y="476"/>
                    <a:pt x="157" y="486"/>
                    <a:pt x="144" y="486"/>
                  </a:cubicBezTo>
                  <a:moveTo>
                    <a:pt x="263" y="414"/>
                  </a:moveTo>
                  <a:cubicBezTo>
                    <a:pt x="24" y="414"/>
                    <a:pt x="24" y="414"/>
                    <a:pt x="24" y="414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63" y="80"/>
                    <a:pt x="263" y="80"/>
                    <a:pt x="263" y="80"/>
                  </a:cubicBezTo>
                  <a:lnTo>
                    <a:pt x="263" y="414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rgbClr val="717171"/>
                </a:solidFill>
                <a:latin typeface="+mj-lt"/>
              </a:endParaRPr>
            </a:p>
          </p:txBody>
        </p:sp>
      </p:grpSp>
      <p:sp>
        <p:nvSpPr>
          <p:cNvPr id="278" name="AutoShape 5"/>
          <p:cNvSpPr>
            <a:spLocks noChangeAspect="1" noChangeArrowheads="1" noTextEdit="1"/>
          </p:cNvSpPr>
          <p:nvPr/>
        </p:nvSpPr>
        <p:spPr bwMode="auto">
          <a:xfrm>
            <a:off x="4921387" y="2592643"/>
            <a:ext cx="2398199" cy="2401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30048" tIns="65024" rIns="130048" bIns="65024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b="1">
              <a:solidFill>
                <a:srgbClr val="333333"/>
              </a:solidFill>
              <a:cs typeface="Arial" charset="0"/>
            </a:endParaRPr>
          </a:p>
        </p:txBody>
      </p:sp>
      <p:grpSp>
        <p:nvGrpSpPr>
          <p:cNvPr id="279" name="100 Grupo"/>
          <p:cNvGrpSpPr/>
          <p:nvPr/>
        </p:nvGrpSpPr>
        <p:grpSpPr>
          <a:xfrm>
            <a:off x="4011362" y="3276207"/>
            <a:ext cx="402560" cy="574766"/>
            <a:chOff x="2033940" y="2446672"/>
            <a:chExt cx="283050" cy="404132"/>
          </a:xfrm>
        </p:grpSpPr>
        <p:sp>
          <p:nvSpPr>
            <p:cNvPr id="280" name="Right Arrow 484"/>
            <p:cNvSpPr/>
            <p:nvPr/>
          </p:nvSpPr>
          <p:spPr bwMode="ltGray">
            <a:xfrm rot="16200000">
              <a:off x="2072965" y="2421763"/>
              <a:ext cx="219115" cy="268934"/>
            </a:xfrm>
            <a:prstGeom prst="rightArrow">
              <a:avLst>
                <a:gd name="adj1" fmla="val 100000"/>
                <a:gd name="adj2" fmla="val 100000"/>
              </a:avLst>
            </a:prstGeom>
            <a:solidFill>
              <a:srgbClr val="92D05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 sz="1100" dirty="0" err="1">
                <a:solidFill>
                  <a:srgbClr val="FFFFFF"/>
                </a:solidFill>
              </a:endParaRPr>
            </a:p>
          </p:txBody>
        </p:sp>
        <p:sp>
          <p:nvSpPr>
            <p:cNvPr id="281" name="102 Rectángulo"/>
            <p:cNvSpPr/>
            <p:nvPr/>
          </p:nvSpPr>
          <p:spPr>
            <a:xfrm>
              <a:off x="2033940" y="2656039"/>
              <a:ext cx="252699" cy="1947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>
                  <a:solidFill>
                    <a:srgbClr val="81C341"/>
                  </a:solidFill>
                </a:rPr>
                <a:t>+7</a:t>
              </a:r>
            </a:p>
          </p:txBody>
        </p:sp>
      </p:grpSp>
      <p:grpSp>
        <p:nvGrpSpPr>
          <p:cNvPr id="282" name="103 Grupo"/>
          <p:cNvGrpSpPr/>
          <p:nvPr/>
        </p:nvGrpSpPr>
        <p:grpSpPr>
          <a:xfrm>
            <a:off x="7838761" y="3318346"/>
            <a:ext cx="328175" cy="428944"/>
            <a:chOff x="5301009" y="1862356"/>
            <a:chExt cx="230748" cy="301601"/>
          </a:xfrm>
        </p:grpSpPr>
        <p:sp>
          <p:nvSpPr>
            <p:cNvPr id="283" name="Right Arrow 502"/>
            <p:cNvSpPr/>
            <p:nvPr/>
          </p:nvSpPr>
          <p:spPr bwMode="ltGray">
            <a:xfrm rot="5400000">
              <a:off x="5389962" y="1847882"/>
              <a:ext cx="127321" cy="156269"/>
            </a:xfrm>
            <a:prstGeom prst="rightArrow">
              <a:avLst>
                <a:gd name="adj1" fmla="val 100000"/>
                <a:gd name="adj2" fmla="val 100000"/>
              </a:avLst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 sz="1100" dirty="0" err="1">
                <a:solidFill>
                  <a:srgbClr val="FFFFFF"/>
                </a:solidFill>
              </a:endParaRPr>
            </a:p>
          </p:txBody>
        </p:sp>
        <p:sp>
          <p:nvSpPr>
            <p:cNvPr id="284" name="105 Rectángulo"/>
            <p:cNvSpPr/>
            <p:nvPr/>
          </p:nvSpPr>
          <p:spPr>
            <a:xfrm>
              <a:off x="5301009" y="1969192"/>
              <a:ext cx="225648" cy="1947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>
                  <a:solidFill>
                    <a:srgbClr val="C50017"/>
                  </a:solidFill>
                </a:rPr>
                <a:t>-4</a:t>
              </a:r>
            </a:p>
          </p:txBody>
        </p:sp>
      </p:grpSp>
      <p:grpSp>
        <p:nvGrpSpPr>
          <p:cNvPr id="285" name="106 Grupo"/>
          <p:cNvGrpSpPr/>
          <p:nvPr/>
        </p:nvGrpSpPr>
        <p:grpSpPr>
          <a:xfrm>
            <a:off x="11543996" y="3196796"/>
            <a:ext cx="324679" cy="431955"/>
            <a:chOff x="7786256" y="1776891"/>
            <a:chExt cx="228290" cy="303718"/>
          </a:xfrm>
        </p:grpSpPr>
        <p:sp>
          <p:nvSpPr>
            <p:cNvPr id="286" name="Right Arrow 502"/>
            <p:cNvSpPr/>
            <p:nvPr/>
          </p:nvSpPr>
          <p:spPr bwMode="ltGray">
            <a:xfrm rot="5400000">
              <a:off x="7883449" y="1763510"/>
              <a:ext cx="117715" cy="144478"/>
            </a:xfrm>
            <a:prstGeom prst="rightArrow">
              <a:avLst>
                <a:gd name="adj1" fmla="val 100000"/>
                <a:gd name="adj2" fmla="val 100000"/>
              </a:avLst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 sz="1100" dirty="0" err="1">
                <a:solidFill>
                  <a:srgbClr val="FFFFFF"/>
                </a:solidFill>
              </a:endParaRPr>
            </a:p>
          </p:txBody>
        </p:sp>
        <p:sp>
          <p:nvSpPr>
            <p:cNvPr id="287" name="108 Rectángulo"/>
            <p:cNvSpPr/>
            <p:nvPr/>
          </p:nvSpPr>
          <p:spPr>
            <a:xfrm>
              <a:off x="7786256" y="1885844"/>
              <a:ext cx="225648" cy="1947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>
                  <a:solidFill>
                    <a:srgbClr val="C50017"/>
                  </a:solidFill>
                </a:rPr>
                <a:t>-1</a:t>
              </a:r>
            </a:p>
          </p:txBody>
        </p:sp>
      </p:grpSp>
      <p:grpSp>
        <p:nvGrpSpPr>
          <p:cNvPr id="288" name="109 Grupo"/>
          <p:cNvGrpSpPr/>
          <p:nvPr/>
        </p:nvGrpSpPr>
        <p:grpSpPr>
          <a:xfrm>
            <a:off x="4674856" y="6612734"/>
            <a:ext cx="359393" cy="431835"/>
            <a:chOff x="4207423" y="4178722"/>
            <a:chExt cx="252698" cy="303634"/>
          </a:xfrm>
        </p:grpSpPr>
        <p:sp>
          <p:nvSpPr>
            <p:cNvPr id="289" name="Right Arrow 484"/>
            <p:cNvSpPr/>
            <p:nvPr/>
          </p:nvSpPr>
          <p:spPr bwMode="ltGray">
            <a:xfrm rot="16200000">
              <a:off x="4252246" y="4164248"/>
              <a:ext cx="127321" cy="156269"/>
            </a:xfrm>
            <a:prstGeom prst="rightArrow">
              <a:avLst>
                <a:gd name="adj1" fmla="val 100000"/>
                <a:gd name="adj2" fmla="val 100000"/>
              </a:avLst>
            </a:prstGeom>
            <a:solidFill>
              <a:srgbClr val="92D05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 sz="1100" dirty="0" err="1">
                <a:solidFill>
                  <a:srgbClr val="FFFFFF"/>
                </a:solidFill>
              </a:endParaRPr>
            </a:p>
          </p:txBody>
        </p:sp>
        <p:sp>
          <p:nvSpPr>
            <p:cNvPr id="290" name="111 Rectángulo"/>
            <p:cNvSpPr/>
            <p:nvPr/>
          </p:nvSpPr>
          <p:spPr>
            <a:xfrm>
              <a:off x="4207423" y="4287591"/>
              <a:ext cx="252698" cy="1947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>
                  <a:solidFill>
                    <a:srgbClr val="92D050"/>
                  </a:solidFill>
                </a:rPr>
                <a:t>+1</a:t>
              </a:r>
            </a:p>
          </p:txBody>
        </p:sp>
      </p:grpSp>
      <p:sp>
        <p:nvSpPr>
          <p:cNvPr id="291" name="Rectangle 503"/>
          <p:cNvSpPr/>
          <p:nvPr/>
        </p:nvSpPr>
        <p:spPr bwMode="ltGray">
          <a:xfrm>
            <a:off x="7761658" y="6366663"/>
            <a:ext cx="1575824" cy="1323691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0048" tIns="65024" rIns="130048" bIns="6502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 sz="2000" dirty="0">
              <a:solidFill>
                <a:srgbClr val="FFFFFF"/>
              </a:solidFill>
            </a:endParaRPr>
          </a:p>
        </p:txBody>
      </p:sp>
      <p:grpSp>
        <p:nvGrpSpPr>
          <p:cNvPr id="292" name="113 Grupo"/>
          <p:cNvGrpSpPr/>
          <p:nvPr/>
        </p:nvGrpSpPr>
        <p:grpSpPr>
          <a:xfrm>
            <a:off x="8500731" y="6699902"/>
            <a:ext cx="359393" cy="493408"/>
            <a:chOff x="6959867" y="4240009"/>
            <a:chExt cx="252698" cy="346927"/>
          </a:xfrm>
        </p:grpSpPr>
        <p:sp>
          <p:nvSpPr>
            <p:cNvPr id="293" name="Right Arrow 504"/>
            <p:cNvSpPr/>
            <p:nvPr/>
          </p:nvSpPr>
          <p:spPr bwMode="ltGray">
            <a:xfrm rot="16200000">
              <a:off x="7011063" y="4225535"/>
              <a:ext cx="127321" cy="156269"/>
            </a:xfrm>
            <a:prstGeom prst="rightArrow">
              <a:avLst>
                <a:gd name="adj1" fmla="val 100000"/>
                <a:gd name="adj2" fmla="val 100000"/>
              </a:avLst>
            </a:prstGeom>
            <a:solidFill>
              <a:srgbClr val="92D05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 sz="1100" dirty="0" err="1">
                <a:solidFill>
                  <a:srgbClr val="FFFFFF"/>
                </a:solidFill>
              </a:endParaRPr>
            </a:p>
          </p:txBody>
        </p:sp>
        <p:sp>
          <p:nvSpPr>
            <p:cNvPr id="294" name="115 Rectángulo"/>
            <p:cNvSpPr/>
            <p:nvPr/>
          </p:nvSpPr>
          <p:spPr>
            <a:xfrm>
              <a:off x="6959867" y="4392171"/>
              <a:ext cx="252698" cy="1947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>
                  <a:solidFill>
                    <a:srgbClr val="92D050"/>
                  </a:solidFill>
                </a:rPr>
                <a:t>+2</a:t>
              </a:r>
            </a:p>
          </p:txBody>
        </p:sp>
      </p:grpSp>
      <p:sp>
        <p:nvSpPr>
          <p:cNvPr id="295" name="117 Rectángulo"/>
          <p:cNvSpPr/>
          <p:nvPr>
            <p:custDataLst>
              <p:tags r:id="rId1"/>
            </p:custDataLst>
          </p:nvPr>
        </p:nvSpPr>
        <p:spPr>
          <a:xfrm>
            <a:off x="9053819" y="8928857"/>
            <a:ext cx="3793701" cy="301381"/>
          </a:xfrm>
          <a:prstGeom prst="rect">
            <a:avLst/>
          </a:prstGeom>
        </p:spPr>
        <p:txBody>
          <a:bodyPr wrap="none" lIns="115587" tIns="57793" rIns="115587" bIns="57793">
            <a:spAutoFit/>
          </a:bodyPr>
          <a:lstStyle/>
          <a:p>
            <a:pPr algn="r" defTabSz="1300330">
              <a:spcBef>
                <a:spcPct val="20000"/>
              </a:spcBef>
            </a:pPr>
            <a:r>
              <a:rPr lang="es-ES" sz="1200" dirty="0">
                <a:solidFill>
                  <a:srgbClr val="666666"/>
                </a:solidFill>
              </a:rPr>
              <a:t>Ranking de dispositivos digitales a nivel mundial (%)</a:t>
            </a:r>
          </a:p>
        </p:txBody>
      </p:sp>
      <p:grpSp>
        <p:nvGrpSpPr>
          <p:cNvPr id="296" name="121 Grupo"/>
          <p:cNvGrpSpPr>
            <a:grpSpLocks noChangeAspect="1"/>
          </p:cNvGrpSpPr>
          <p:nvPr/>
        </p:nvGrpSpPr>
        <p:grpSpPr>
          <a:xfrm>
            <a:off x="1356700" y="2299712"/>
            <a:ext cx="2556170" cy="2560000"/>
            <a:chOff x="1273175" y="1270000"/>
            <a:chExt cx="2119313" cy="2122488"/>
          </a:xfrm>
        </p:grpSpPr>
        <p:sp>
          <p:nvSpPr>
            <p:cNvPr id="297" name="Freeform 5"/>
            <p:cNvSpPr>
              <a:spLocks/>
            </p:cNvSpPr>
            <p:nvPr/>
          </p:nvSpPr>
          <p:spPr bwMode="auto">
            <a:xfrm>
              <a:off x="3248025" y="1906588"/>
              <a:ext cx="144463" cy="852488"/>
            </a:xfrm>
            <a:custGeom>
              <a:avLst/>
              <a:gdLst>
                <a:gd name="T0" fmla="*/ 88 w 91"/>
                <a:gd name="T1" fmla="*/ 0 h 537"/>
                <a:gd name="T2" fmla="*/ 0 w 91"/>
                <a:gd name="T3" fmla="*/ 33 h 537"/>
                <a:gd name="T4" fmla="*/ 3 w 91"/>
                <a:gd name="T5" fmla="*/ 501 h 537"/>
                <a:gd name="T6" fmla="*/ 91 w 91"/>
                <a:gd name="T7" fmla="*/ 537 h 537"/>
                <a:gd name="T8" fmla="*/ 88 w 91"/>
                <a:gd name="T9" fmla="*/ 0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537">
                  <a:moveTo>
                    <a:pt x="88" y="0"/>
                  </a:moveTo>
                  <a:lnTo>
                    <a:pt x="0" y="33"/>
                  </a:lnTo>
                  <a:lnTo>
                    <a:pt x="3" y="501"/>
                  </a:lnTo>
                  <a:lnTo>
                    <a:pt x="91" y="537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298" name="Freeform 6"/>
            <p:cNvSpPr>
              <a:spLocks/>
            </p:cNvSpPr>
            <p:nvPr/>
          </p:nvSpPr>
          <p:spPr bwMode="auto">
            <a:xfrm>
              <a:off x="1273175" y="1270000"/>
              <a:ext cx="2081213" cy="2122488"/>
            </a:xfrm>
            <a:custGeom>
              <a:avLst/>
              <a:gdLst>
                <a:gd name="T0" fmla="*/ 912 w 1311"/>
                <a:gd name="T1" fmla="*/ 1246 h 1337"/>
                <a:gd name="T2" fmla="*/ 432 w 1311"/>
                <a:gd name="T3" fmla="*/ 1249 h 1337"/>
                <a:gd name="T4" fmla="*/ 91 w 1311"/>
                <a:gd name="T5" fmla="*/ 912 h 1337"/>
                <a:gd name="T6" fmla="*/ 88 w 1311"/>
                <a:gd name="T7" fmla="*/ 432 h 1337"/>
                <a:gd name="T8" fmla="*/ 425 w 1311"/>
                <a:gd name="T9" fmla="*/ 93 h 1337"/>
                <a:gd name="T10" fmla="*/ 905 w 1311"/>
                <a:gd name="T11" fmla="*/ 88 h 1337"/>
                <a:gd name="T12" fmla="*/ 1228 w 1311"/>
                <a:gd name="T13" fmla="*/ 408 h 1337"/>
                <a:gd name="T14" fmla="*/ 1311 w 1311"/>
                <a:gd name="T15" fmla="*/ 368 h 1337"/>
                <a:gd name="T16" fmla="*/ 940 w 1311"/>
                <a:gd name="T17" fmla="*/ 0 h 1337"/>
                <a:gd name="T18" fmla="*/ 387 w 1311"/>
                <a:gd name="T19" fmla="*/ 5 h 1337"/>
                <a:gd name="T20" fmla="*/ 0 w 1311"/>
                <a:gd name="T21" fmla="*/ 396 h 1337"/>
                <a:gd name="T22" fmla="*/ 3 w 1311"/>
                <a:gd name="T23" fmla="*/ 947 h 1337"/>
                <a:gd name="T24" fmla="*/ 397 w 1311"/>
                <a:gd name="T25" fmla="*/ 1337 h 1337"/>
                <a:gd name="T26" fmla="*/ 948 w 1311"/>
                <a:gd name="T27" fmla="*/ 1332 h 1337"/>
                <a:gd name="T28" fmla="*/ 1308 w 1311"/>
                <a:gd name="T29" fmla="*/ 966 h 1337"/>
                <a:gd name="T30" fmla="*/ 1225 w 1311"/>
                <a:gd name="T31" fmla="*/ 928 h 1337"/>
                <a:gd name="T32" fmla="*/ 912 w 1311"/>
                <a:gd name="T33" fmla="*/ 1246 h 1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11" h="1337">
                  <a:moveTo>
                    <a:pt x="912" y="1246"/>
                  </a:moveTo>
                  <a:lnTo>
                    <a:pt x="432" y="1249"/>
                  </a:lnTo>
                  <a:lnTo>
                    <a:pt x="91" y="912"/>
                  </a:lnTo>
                  <a:lnTo>
                    <a:pt x="88" y="432"/>
                  </a:lnTo>
                  <a:lnTo>
                    <a:pt x="425" y="93"/>
                  </a:lnTo>
                  <a:lnTo>
                    <a:pt x="905" y="88"/>
                  </a:lnTo>
                  <a:lnTo>
                    <a:pt x="1228" y="408"/>
                  </a:lnTo>
                  <a:lnTo>
                    <a:pt x="1311" y="368"/>
                  </a:lnTo>
                  <a:lnTo>
                    <a:pt x="940" y="0"/>
                  </a:lnTo>
                  <a:lnTo>
                    <a:pt x="387" y="5"/>
                  </a:lnTo>
                  <a:lnTo>
                    <a:pt x="0" y="396"/>
                  </a:lnTo>
                  <a:lnTo>
                    <a:pt x="3" y="947"/>
                  </a:lnTo>
                  <a:lnTo>
                    <a:pt x="397" y="1337"/>
                  </a:lnTo>
                  <a:lnTo>
                    <a:pt x="948" y="1332"/>
                  </a:lnTo>
                  <a:lnTo>
                    <a:pt x="1308" y="966"/>
                  </a:lnTo>
                  <a:lnTo>
                    <a:pt x="1225" y="928"/>
                  </a:lnTo>
                  <a:lnTo>
                    <a:pt x="912" y="1246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</p:grpSp>
      <p:grpSp>
        <p:nvGrpSpPr>
          <p:cNvPr id="299" name="124 Grupo"/>
          <p:cNvGrpSpPr/>
          <p:nvPr/>
        </p:nvGrpSpPr>
        <p:grpSpPr>
          <a:xfrm>
            <a:off x="5068642" y="2299713"/>
            <a:ext cx="2775317" cy="2945856"/>
            <a:chOff x="3334227" y="1146131"/>
            <a:chExt cx="1951395" cy="2071305"/>
          </a:xfrm>
        </p:grpSpPr>
        <p:sp>
          <p:nvSpPr>
            <p:cNvPr id="300" name="Rectangle 1004"/>
            <p:cNvSpPr/>
            <p:nvPr/>
          </p:nvSpPr>
          <p:spPr bwMode="ltGray">
            <a:xfrm>
              <a:off x="3334227" y="2996952"/>
              <a:ext cx="1951395" cy="220484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 err="1">
                  <a:solidFill>
                    <a:srgbClr val="7A2280"/>
                  </a:solidFill>
                  <a:latin typeface="+mj-lt"/>
                </a:rPr>
                <a:t>Portátil</a:t>
              </a:r>
              <a:endParaRPr lang="en-US" dirty="0">
                <a:solidFill>
                  <a:srgbClr val="7A2280"/>
                </a:solidFill>
                <a:latin typeface="+mj-lt"/>
              </a:endParaRPr>
            </a:p>
          </p:txBody>
        </p:sp>
        <p:sp>
          <p:nvSpPr>
            <p:cNvPr id="301" name="Rectangle 483"/>
            <p:cNvSpPr/>
            <p:nvPr/>
          </p:nvSpPr>
          <p:spPr bwMode="ltGray">
            <a:xfrm>
              <a:off x="3825970" y="2154373"/>
              <a:ext cx="967908" cy="607901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0048" tIns="65024" rIns="130048" bIns="65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2000" dirty="0">
                  <a:solidFill>
                    <a:srgbClr val="7A2280"/>
                  </a:solidFill>
                  <a:latin typeface="+mj-lt"/>
                </a:rPr>
                <a:t>53%</a:t>
              </a:r>
            </a:p>
          </p:txBody>
        </p:sp>
        <p:grpSp>
          <p:nvGrpSpPr>
            <p:cNvPr id="302" name="127 Grupo"/>
            <p:cNvGrpSpPr/>
            <p:nvPr/>
          </p:nvGrpSpPr>
          <p:grpSpPr>
            <a:xfrm>
              <a:off x="3880773" y="1736899"/>
              <a:ext cx="858302" cy="487445"/>
              <a:chOff x="4395087" y="2212607"/>
              <a:chExt cx="1062376" cy="603342"/>
            </a:xfrm>
            <a:solidFill>
              <a:schemeClr val="accent4"/>
            </a:solidFill>
          </p:grpSpPr>
          <p:sp>
            <p:nvSpPr>
              <p:cNvPr id="306" name="Freeform 47"/>
              <p:cNvSpPr>
                <a:spLocks noEditPoints="1"/>
              </p:cNvSpPr>
              <p:nvPr/>
            </p:nvSpPr>
            <p:spPr bwMode="auto">
              <a:xfrm>
                <a:off x="4531885" y="2212607"/>
                <a:ext cx="802224" cy="487445"/>
              </a:xfrm>
              <a:custGeom>
                <a:avLst/>
                <a:gdLst>
                  <a:gd name="T0" fmla="*/ 476 w 476"/>
                  <a:gd name="T1" fmla="*/ 17 h 289"/>
                  <a:gd name="T2" fmla="*/ 476 w 476"/>
                  <a:gd name="T3" fmla="*/ 17 h 289"/>
                  <a:gd name="T4" fmla="*/ 459 w 476"/>
                  <a:gd name="T5" fmla="*/ 0 h 289"/>
                  <a:gd name="T6" fmla="*/ 17 w 476"/>
                  <a:gd name="T7" fmla="*/ 0 h 289"/>
                  <a:gd name="T8" fmla="*/ 17 w 476"/>
                  <a:gd name="T9" fmla="*/ 0 h 289"/>
                  <a:gd name="T10" fmla="*/ 0 w 476"/>
                  <a:gd name="T11" fmla="*/ 17 h 289"/>
                  <a:gd name="T12" fmla="*/ 0 w 476"/>
                  <a:gd name="T13" fmla="*/ 289 h 289"/>
                  <a:gd name="T14" fmla="*/ 476 w 476"/>
                  <a:gd name="T15" fmla="*/ 289 h 289"/>
                  <a:gd name="T16" fmla="*/ 476 w 476"/>
                  <a:gd name="T17" fmla="*/ 17 h 289"/>
                  <a:gd name="T18" fmla="*/ 450 w 476"/>
                  <a:gd name="T19" fmla="*/ 264 h 289"/>
                  <a:gd name="T20" fmla="*/ 25 w 476"/>
                  <a:gd name="T21" fmla="*/ 264 h 289"/>
                  <a:gd name="T22" fmla="*/ 25 w 476"/>
                  <a:gd name="T23" fmla="*/ 26 h 289"/>
                  <a:gd name="T24" fmla="*/ 450 w 476"/>
                  <a:gd name="T25" fmla="*/ 26 h 289"/>
                  <a:gd name="T26" fmla="*/ 450 w 476"/>
                  <a:gd name="T27" fmla="*/ 26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76" h="289">
                    <a:moveTo>
                      <a:pt x="476" y="17"/>
                    </a:moveTo>
                    <a:cubicBezTo>
                      <a:pt x="476" y="17"/>
                      <a:pt x="476" y="17"/>
                      <a:pt x="476" y="17"/>
                    </a:cubicBezTo>
                    <a:cubicBezTo>
                      <a:pt x="476" y="8"/>
                      <a:pt x="468" y="0"/>
                      <a:pt x="45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289"/>
                      <a:pt x="0" y="289"/>
                      <a:pt x="0" y="289"/>
                    </a:cubicBezTo>
                    <a:cubicBezTo>
                      <a:pt x="476" y="289"/>
                      <a:pt x="476" y="289"/>
                      <a:pt x="476" y="289"/>
                    </a:cubicBezTo>
                    <a:lnTo>
                      <a:pt x="476" y="17"/>
                    </a:lnTo>
                    <a:close/>
                    <a:moveTo>
                      <a:pt x="450" y="264"/>
                    </a:moveTo>
                    <a:cubicBezTo>
                      <a:pt x="25" y="264"/>
                      <a:pt x="25" y="264"/>
                      <a:pt x="25" y="264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450" y="26"/>
                      <a:pt x="450" y="26"/>
                      <a:pt x="450" y="26"/>
                    </a:cubicBezTo>
                    <a:lnTo>
                      <a:pt x="450" y="26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s-ES" b="1">
                  <a:solidFill>
                    <a:srgbClr val="333333"/>
                  </a:solidFill>
                  <a:latin typeface="+mj-lt"/>
                  <a:cs typeface="Arial" charset="0"/>
                </a:endParaRPr>
              </a:p>
            </p:txBody>
          </p:sp>
          <p:sp>
            <p:nvSpPr>
              <p:cNvPr id="307" name="Freeform 48"/>
              <p:cNvSpPr>
                <a:spLocks/>
              </p:cNvSpPr>
              <p:nvPr/>
            </p:nvSpPr>
            <p:spPr bwMode="auto">
              <a:xfrm>
                <a:off x="4395087" y="2770230"/>
                <a:ext cx="1062376" cy="45719"/>
              </a:xfrm>
              <a:custGeom>
                <a:avLst/>
                <a:gdLst>
                  <a:gd name="T0" fmla="*/ 340 w 578"/>
                  <a:gd name="T1" fmla="*/ 0 h 25"/>
                  <a:gd name="T2" fmla="*/ 331 w 578"/>
                  <a:gd name="T3" fmla="*/ 8 h 25"/>
                  <a:gd name="T4" fmla="*/ 246 w 578"/>
                  <a:gd name="T5" fmla="*/ 8 h 25"/>
                  <a:gd name="T6" fmla="*/ 238 w 578"/>
                  <a:gd name="T7" fmla="*/ 0 h 25"/>
                  <a:gd name="T8" fmla="*/ 0 w 578"/>
                  <a:gd name="T9" fmla="*/ 0 h 25"/>
                  <a:gd name="T10" fmla="*/ 0 w 578"/>
                  <a:gd name="T11" fmla="*/ 17 h 25"/>
                  <a:gd name="T12" fmla="*/ 0 w 578"/>
                  <a:gd name="T13" fmla="*/ 17 h 25"/>
                  <a:gd name="T14" fmla="*/ 8 w 578"/>
                  <a:gd name="T15" fmla="*/ 25 h 25"/>
                  <a:gd name="T16" fmla="*/ 569 w 578"/>
                  <a:gd name="T17" fmla="*/ 25 h 25"/>
                  <a:gd name="T18" fmla="*/ 578 w 578"/>
                  <a:gd name="T19" fmla="*/ 17 h 25"/>
                  <a:gd name="T20" fmla="*/ 578 w 578"/>
                  <a:gd name="T21" fmla="*/ 0 h 25"/>
                  <a:gd name="T22" fmla="*/ 340 w 578"/>
                  <a:gd name="T23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8" h="25">
                    <a:moveTo>
                      <a:pt x="340" y="0"/>
                    </a:moveTo>
                    <a:cubicBezTo>
                      <a:pt x="340" y="4"/>
                      <a:pt x="336" y="8"/>
                      <a:pt x="331" y="8"/>
                    </a:cubicBezTo>
                    <a:cubicBezTo>
                      <a:pt x="246" y="8"/>
                      <a:pt x="246" y="8"/>
                      <a:pt x="246" y="8"/>
                    </a:cubicBezTo>
                    <a:cubicBezTo>
                      <a:pt x="242" y="8"/>
                      <a:pt x="238" y="4"/>
                      <a:pt x="23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1"/>
                      <a:pt x="3" y="25"/>
                      <a:pt x="8" y="25"/>
                    </a:cubicBezTo>
                    <a:cubicBezTo>
                      <a:pt x="569" y="25"/>
                      <a:pt x="569" y="25"/>
                      <a:pt x="569" y="25"/>
                    </a:cubicBezTo>
                    <a:cubicBezTo>
                      <a:pt x="574" y="25"/>
                      <a:pt x="578" y="21"/>
                      <a:pt x="578" y="17"/>
                    </a:cubicBezTo>
                    <a:cubicBezTo>
                      <a:pt x="578" y="0"/>
                      <a:pt x="578" y="0"/>
                      <a:pt x="578" y="0"/>
                    </a:cubicBezTo>
                    <a:lnTo>
                      <a:pt x="34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s-ES" b="1">
                  <a:solidFill>
                    <a:srgbClr val="333333"/>
                  </a:solidFill>
                  <a:latin typeface="+mj-lt"/>
                  <a:cs typeface="Arial" charset="0"/>
                </a:endParaRPr>
              </a:p>
            </p:txBody>
          </p:sp>
        </p:grpSp>
        <p:grpSp>
          <p:nvGrpSpPr>
            <p:cNvPr id="303" name="128 Grupo"/>
            <p:cNvGrpSpPr>
              <a:grpSpLocks noChangeAspect="1"/>
            </p:cNvGrpSpPr>
            <p:nvPr/>
          </p:nvGrpSpPr>
          <p:grpSpPr>
            <a:xfrm>
              <a:off x="3408574" y="1146131"/>
              <a:ext cx="1802700" cy="1800000"/>
              <a:chOff x="1266825" y="1270000"/>
              <a:chExt cx="2120901" cy="2117725"/>
            </a:xfrm>
          </p:grpSpPr>
          <p:sp>
            <p:nvSpPr>
              <p:cNvPr id="304" name="Freeform 20"/>
              <p:cNvSpPr>
                <a:spLocks/>
              </p:cNvSpPr>
              <p:nvPr/>
            </p:nvSpPr>
            <p:spPr bwMode="auto">
              <a:xfrm>
                <a:off x="1266825" y="1270000"/>
                <a:ext cx="1095375" cy="2117725"/>
              </a:xfrm>
              <a:custGeom>
                <a:avLst/>
                <a:gdLst>
                  <a:gd name="T0" fmla="*/ 432 w 690"/>
                  <a:gd name="T1" fmla="*/ 1246 h 1334"/>
                  <a:gd name="T2" fmla="*/ 90 w 690"/>
                  <a:gd name="T3" fmla="*/ 909 h 1334"/>
                  <a:gd name="T4" fmla="*/ 87 w 690"/>
                  <a:gd name="T5" fmla="*/ 430 h 1334"/>
                  <a:gd name="T6" fmla="*/ 425 w 690"/>
                  <a:gd name="T7" fmla="*/ 90 h 1334"/>
                  <a:gd name="T8" fmla="*/ 688 w 690"/>
                  <a:gd name="T9" fmla="*/ 88 h 1334"/>
                  <a:gd name="T10" fmla="*/ 690 w 690"/>
                  <a:gd name="T11" fmla="*/ 0 h 1334"/>
                  <a:gd name="T12" fmla="*/ 389 w 690"/>
                  <a:gd name="T13" fmla="*/ 2 h 1334"/>
                  <a:gd name="T14" fmla="*/ 0 w 690"/>
                  <a:gd name="T15" fmla="*/ 394 h 1334"/>
                  <a:gd name="T16" fmla="*/ 4 w 690"/>
                  <a:gd name="T17" fmla="*/ 947 h 1334"/>
                  <a:gd name="T18" fmla="*/ 396 w 690"/>
                  <a:gd name="T19" fmla="*/ 1334 h 1334"/>
                  <a:gd name="T20" fmla="*/ 690 w 690"/>
                  <a:gd name="T21" fmla="*/ 1332 h 1334"/>
                  <a:gd name="T22" fmla="*/ 688 w 690"/>
                  <a:gd name="T23" fmla="*/ 1246 h 1334"/>
                  <a:gd name="T24" fmla="*/ 432 w 690"/>
                  <a:gd name="T25" fmla="*/ 1246 h 1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0" h="1334">
                    <a:moveTo>
                      <a:pt x="432" y="1246"/>
                    </a:moveTo>
                    <a:lnTo>
                      <a:pt x="90" y="909"/>
                    </a:lnTo>
                    <a:lnTo>
                      <a:pt x="87" y="430"/>
                    </a:lnTo>
                    <a:lnTo>
                      <a:pt x="425" y="90"/>
                    </a:lnTo>
                    <a:lnTo>
                      <a:pt x="688" y="88"/>
                    </a:lnTo>
                    <a:lnTo>
                      <a:pt x="690" y="0"/>
                    </a:lnTo>
                    <a:lnTo>
                      <a:pt x="389" y="2"/>
                    </a:lnTo>
                    <a:lnTo>
                      <a:pt x="0" y="394"/>
                    </a:lnTo>
                    <a:lnTo>
                      <a:pt x="4" y="947"/>
                    </a:lnTo>
                    <a:lnTo>
                      <a:pt x="396" y="1334"/>
                    </a:lnTo>
                    <a:lnTo>
                      <a:pt x="690" y="1332"/>
                    </a:lnTo>
                    <a:lnTo>
                      <a:pt x="688" y="1246"/>
                    </a:lnTo>
                    <a:lnTo>
                      <a:pt x="432" y="1246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>
                  <a:latin typeface="+mj-lt"/>
                </a:endParaRPr>
              </a:p>
            </p:txBody>
          </p:sp>
          <p:sp>
            <p:nvSpPr>
              <p:cNvPr id="305" name="Freeform 21"/>
              <p:cNvSpPr>
                <a:spLocks/>
              </p:cNvSpPr>
              <p:nvPr/>
            </p:nvSpPr>
            <p:spPr bwMode="auto">
              <a:xfrm>
                <a:off x="2408238" y="1270000"/>
                <a:ext cx="979488" cy="2114550"/>
              </a:xfrm>
              <a:custGeom>
                <a:avLst/>
                <a:gdLst>
                  <a:gd name="T0" fmla="*/ 612 w 617"/>
                  <a:gd name="T1" fmla="*/ 387 h 1332"/>
                  <a:gd name="T2" fmla="*/ 221 w 617"/>
                  <a:gd name="T3" fmla="*/ 0 h 1332"/>
                  <a:gd name="T4" fmla="*/ 7 w 617"/>
                  <a:gd name="T5" fmla="*/ 0 h 1332"/>
                  <a:gd name="T6" fmla="*/ 0 w 617"/>
                  <a:gd name="T7" fmla="*/ 88 h 1332"/>
                  <a:gd name="T8" fmla="*/ 185 w 617"/>
                  <a:gd name="T9" fmla="*/ 88 h 1332"/>
                  <a:gd name="T10" fmla="*/ 527 w 617"/>
                  <a:gd name="T11" fmla="*/ 423 h 1332"/>
                  <a:gd name="T12" fmla="*/ 529 w 617"/>
                  <a:gd name="T13" fmla="*/ 902 h 1332"/>
                  <a:gd name="T14" fmla="*/ 192 w 617"/>
                  <a:gd name="T15" fmla="*/ 1244 h 1332"/>
                  <a:gd name="T16" fmla="*/ 0 w 617"/>
                  <a:gd name="T17" fmla="*/ 1244 h 1332"/>
                  <a:gd name="T18" fmla="*/ 7 w 617"/>
                  <a:gd name="T19" fmla="*/ 1332 h 1332"/>
                  <a:gd name="T20" fmla="*/ 228 w 617"/>
                  <a:gd name="T21" fmla="*/ 1332 h 1332"/>
                  <a:gd name="T22" fmla="*/ 617 w 617"/>
                  <a:gd name="T23" fmla="*/ 938 h 1332"/>
                  <a:gd name="T24" fmla="*/ 612 w 617"/>
                  <a:gd name="T25" fmla="*/ 387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7" h="1332">
                    <a:moveTo>
                      <a:pt x="612" y="387"/>
                    </a:moveTo>
                    <a:lnTo>
                      <a:pt x="221" y="0"/>
                    </a:lnTo>
                    <a:lnTo>
                      <a:pt x="7" y="0"/>
                    </a:lnTo>
                    <a:lnTo>
                      <a:pt x="0" y="88"/>
                    </a:lnTo>
                    <a:lnTo>
                      <a:pt x="185" y="88"/>
                    </a:lnTo>
                    <a:lnTo>
                      <a:pt x="527" y="423"/>
                    </a:lnTo>
                    <a:lnTo>
                      <a:pt x="529" y="902"/>
                    </a:lnTo>
                    <a:lnTo>
                      <a:pt x="192" y="1244"/>
                    </a:lnTo>
                    <a:lnTo>
                      <a:pt x="0" y="1244"/>
                    </a:lnTo>
                    <a:lnTo>
                      <a:pt x="7" y="1332"/>
                    </a:lnTo>
                    <a:lnTo>
                      <a:pt x="228" y="1332"/>
                    </a:lnTo>
                    <a:lnTo>
                      <a:pt x="617" y="938"/>
                    </a:lnTo>
                    <a:lnTo>
                      <a:pt x="612" y="3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>
                  <a:latin typeface="+mj-lt"/>
                </a:endParaRPr>
              </a:p>
            </p:txBody>
          </p:sp>
        </p:grpSp>
      </p:grpSp>
      <p:grpSp>
        <p:nvGrpSpPr>
          <p:cNvPr id="308" name="133 Grupo"/>
          <p:cNvGrpSpPr/>
          <p:nvPr/>
        </p:nvGrpSpPr>
        <p:grpSpPr>
          <a:xfrm>
            <a:off x="8759004" y="2299713"/>
            <a:ext cx="2775317" cy="2934393"/>
            <a:chOff x="5828059" y="1146131"/>
            <a:chExt cx="1951395" cy="2063245"/>
          </a:xfrm>
        </p:grpSpPr>
        <p:grpSp>
          <p:nvGrpSpPr>
            <p:cNvPr id="309" name="134 Grupo"/>
            <p:cNvGrpSpPr/>
            <p:nvPr/>
          </p:nvGrpSpPr>
          <p:grpSpPr>
            <a:xfrm>
              <a:off x="6414628" y="1729144"/>
              <a:ext cx="778257" cy="521068"/>
              <a:chOff x="6232043" y="1495621"/>
              <a:chExt cx="2097631" cy="1404431"/>
            </a:xfrm>
            <a:solidFill>
              <a:schemeClr val="accent4"/>
            </a:solidFill>
          </p:grpSpPr>
          <p:sp>
            <p:nvSpPr>
              <p:cNvPr id="315" name="Freeform 22"/>
              <p:cNvSpPr>
                <a:spLocks noEditPoints="1"/>
              </p:cNvSpPr>
              <p:nvPr/>
            </p:nvSpPr>
            <p:spPr bwMode="auto">
              <a:xfrm>
                <a:off x="6889195" y="1495621"/>
                <a:ext cx="1440479" cy="1404431"/>
              </a:xfrm>
              <a:custGeom>
                <a:avLst/>
                <a:gdLst>
                  <a:gd name="T0" fmla="*/ 442 w 442"/>
                  <a:gd name="T1" fmla="*/ 298 h 374"/>
                  <a:gd name="T2" fmla="*/ 442 w 442"/>
                  <a:gd name="T3" fmla="*/ 0 h 374"/>
                  <a:gd name="T4" fmla="*/ 0 w 442"/>
                  <a:gd name="T5" fmla="*/ 0 h 374"/>
                  <a:gd name="T6" fmla="*/ 0 w 442"/>
                  <a:gd name="T7" fmla="*/ 298 h 374"/>
                  <a:gd name="T8" fmla="*/ 170 w 442"/>
                  <a:gd name="T9" fmla="*/ 298 h 374"/>
                  <a:gd name="T10" fmla="*/ 170 w 442"/>
                  <a:gd name="T11" fmla="*/ 357 h 374"/>
                  <a:gd name="T12" fmla="*/ 85 w 442"/>
                  <a:gd name="T13" fmla="*/ 357 h 374"/>
                  <a:gd name="T14" fmla="*/ 85 w 442"/>
                  <a:gd name="T15" fmla="*/ 374 h 374"/>
                  <a:gd name="T16" fmla="*/ 357 w 442"/>
                  <a:gd name="T17" fmla="*/ 374 h 374"/>
                  <a:gd name="T18" fmla="*/ 357 w 442"/>
                  <a:gd name="T19" fmla="*/ 357 h 374"/>
                  <a:gd name="T20" fmla="*/ 272 w 442"/>
                  <a:gd name="T21" fmla="*/ 357 h 374"/>
                  <a:gd name="T22" fmla="*/ 272 w 442"/>
                  <a:gd name="T23" fmla="*/ 298 h 374"/>
                  <a:gd name="T24" fmla="*/ 442 w 442"/>
                  <a:gd name="T25" fmla="*/ 298 h 374"/>
                  <a:gd name="T26" fmla="*/ 416 w 442"/>
                  <a:gd name="T27" fmla="*/ 289 h 374"/>
                  <a:gd name="T28" fmla="*/ 408 w 442"/>
                  <a:gd name="T29" fmla="*/ 281 h 374"/>
                  <a:gd name="T30" fmla="*/ 416 w 442"/>
                  <a:gd name="T31" fmla="*/ 272 h 374"/>
                  <a:gd name="T32" fmla="*/ 425 w 442"/>
                  <a:gd name="T33" fmla="*/ 281 h 374"/>
                  <a:gd name="T34" fmla="*/ 416 w 442"/>
                  <a:gd name="T35" fmla="*/ 289 h 374"/>
                  <a:gd name="T36" fmla="*/ 17 w 442"/>
                  <a:gd name="T37" fmla="*/ 17 h 374"/>
                  <a:gd name="T38" fmla="*/ 425 w 442"/>
                  <a:gd name="T39" fmla="*/ 17 h 374"/>
                  <a:gd name="T40" fmla="*/ 425 w 442"/>
                  <a:gd name="T41" fmla="*/ 264 h 374"/>
                  <a:gd name="T42" fmla="*/ 17 w 442"/>
                  <a:gd name="T43" fmla="*/ 264 h 374"/>
                  <a:gd name="T44" fmla="*/ 17 w 442"/>
                  <a:gd name="T45" fmla="*/ 17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2" h="374">
                    <a:moveTo>
                      <a:pt x="442" y="298"/>
                    </a:moveTo>
                    <a:cubicBezTo>
                      <a:pt x="442" y="0"/>
                      <a:pt x="442" y="0"/>
                      <a:pt x="44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8"/>
                      <a:pt x="0" y="298"/>
                      <a:pt x="0" y="298"/>
                    </a:cubicBezTo>
                    <a:cubicBezTo>
                      <a:pt x="170" y="298"/>
                      <a:pt x="170" y="298"/>
                      <a:pt x="170" y="298"/>
                    </a:cubicBezTo>
                    <a:cubicBezTo>
                      <a:pt x="170" y="357"/>
                      <a:pt x="170" y="357"/>
                      <a:pt x="170" y="357"/>
                    </a:cubicBezTo>
                    <a:cubicBezTo>
                      <a:pt x="85" y="357"/>
                      <a:pt x="85" y="357"/>
                      <a:pt x="85" y="357"/>
                    </a:cubicBezTo>
                    <a:cubicBezTo>
                      <a:pt x="85" y="374"/>
                      <a:pt x="85" y="374"/>
                      <a:pt x="85" y="374"/>
                    </a:cubicBezTo>
                    <a:cubicBezTo>
                      <a:pt x="357" y="374"/>
                      <a:pt x="357" y="374"/>
                      <a:pt x="357" y="374"/>
                    </a:cubicBezTo>
                    <a:cubicBezTo>
                      <a:pt x="357" y="357"/>
                      <a:pt x="357" y="357"/>
                      <a:pt x="357" y="357"/>
                    </a:cubicBezTo>
                    <a:cubicBezTo>
                      <a:pt x="272" y="357"/>
                      <a:pt x="272" y="357"/>
                      <a:pt x="272" y="357"/>
                    </a:cubicBezTo>
                    <a:cubicBezTo>
                      <a:pt x="272" y="298"/>
                      <a:pt x="272" y="298"/>
                      <a:pt x="272" y="298"/>
                    </a:cubicBezTo>
                    <a:lnTo>
                      <a:pt x="442" y="298"/>
                    </a:lnTo>
                    <a:close/>
                    <a:moveTo>
                      <a:pt x="416" y="289"/>
                    </a:moveTo>
                    <a:cubicBezTo>
                      <a:pt x="412" y="289"/>
                      <a:pt x="408" y="285"/>
                      <a:pt x="408" y="281"/>
                    </a:cubicBezTo>
                    <a:cubicBezTo>
                      <a:pt x="408" y="276"/>
                      <a:pt x="412" y="272"/>
                      <a:pt x="416" y="272"/>
                    </a:cubicBezTo>
                    <a:cubicBezTo>
                      <a:pt x="421" y="272"/>
                      <a:pt x="425" y="276"/>
                      <a:pt x="425" y="281"/>
                    </a:cubicBezTo>
                    <a:cubicBezTo>
                      <a:pt x="425" y="285"/>
                      <a:pt x="421" y="289"/>
                      <a:pt x="416" y="289"/>
                    </a:cubicBezTo>
                    <a:moveTo>
                      <a:pt x="17" y="17"/>
                    </a:moveTo>
                    <a:cubicBezTo>
                      <a:pt x="425" y="17"/>
                      <a:pt x="425" y="17"/>
                      <a:pt x="425" y="17"/>
                    </a:cubicBezTo>
                    <a:cubicBezTo>
                      <a:pt x="425" y="264"/>
                      <a:pt x="425" y="264"/>
                      <a:pt x="425" y="264"/>
                    </a:cubicBezTo>
                    <a:cubicBezTo>
                      <a:pt x="17" y="264"/>
                      <a:pt x="17" y="264"/>
                      <a:pt x="17" y="264"/>
                    </a:cubicBezTo>
                    <a:lnTo>
                      <a:pt x="17" y="1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s-ES" b="1">
                  <a:solidFill>
                    <a:srgbClr val="333333"/>
                  </a:solidFill>
                  <a:latin typeface="+mj-lt"/>
                  <a:cs typeface="Arial" charset="0"/>
                </a:endParaRPr>
              </a:p>
            </p:txBody>
          </p:sp>
          <p:sp>
            <p:nvSpPr>
              <p:cNvPr id="316" name="141 Rectángulo"/>
              <p:cNvSpPr/>
              <p:nvPr/>
            </p:nvSpPr>
            <p:spPr bwMode="ltGray">
              <a:xfrm>
                <a:off x="6232043" y="1495621"/>
                <a:ext cx="593012" cy="1404429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s-ES" sz="1200" dirty="0">
                  <a:solidFill>
                    <a:prstClr val="white"/>
                  </a:solidFill>
                  <a:latin typeface="+mj-lt"/>
                </a:endParaRPr>
              </a:p>
            </p:txBody>
          </p:sp>
        </p:grpSp>
        <p:sp>
          <p:nvSpPr>
            <p:cNvPr id="310" name="Rectangle 501"/>
            <p:cNvSpPr/>
            <p:nvPr/>
          </p:nvSpPr>
          <p:spPr bwMode="ltGray">
            <a:xfrm>
              <a:off x="6387709" y="2135920"/>
              <a:ext cx="832094" cy="698959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0048" tIns="65024" rIns="130048" bIns="65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2000" dirty="0">
                  <a:solidFill>
                    <a:srgbClr val="7A2280"/>
                  </a:solidFill>
                  <a:latin typeface="+mj-lt"/>
                </a:rPr>
                <a:t>44%</a:t>
              </a:r>
            </a:p>
          </p:txBody>
        </p:sp>
        <p:grpSp>
          <p:nvGrpSpPr>
            <p:cNvPr id="311" name="136 Grupo"/>
            <p:cNvGrpSpPr>
              <a:grpSpLocks noChangeAspect="1"/>
            </p:cNvGrpSpPr>
            <p:nvPr/>
          </p:nvGrpSpPr>
          <p:grpSpPr>
            <a:xfrm>
              <a:off x="5904430" y="1146131"/>
              <a:ext cx="1798653" cy="1800000"/>
              <a:chOff x="1266825" y="1270000"/>
              <a:chExt cx="2120900" cy="2122488"/>
            </a:xfrm>
          </p:grpSpPr>
          <p:sp>
            <p:nvSpPr>
              <p:cNvPr id="313" name="Freeform 15"/>
              <p:cNvSpPr>
                <a:spLocks/>
              </p:cNvSpPr>
              <p:nvPr/>
            </p:nvSpPr>
            <p:spPr bwMode="auto">
              <a:xfrm>
                <a:off x="1266825" y="1273175"/>
                <a:ext cx="831850" cy="2119313"/>
              </a:xfrm>
              <a:custGeom>
                <a:avLst/>
                <a:gdLst>
                  <a:gd name="T0" fmla="*/ 90 w 524"/>
                  <a:gd name="T1" fmla="*/ 910 h 1335"/>
                  <a:gd name="T2" fmla="*/ 87 w 524"/>
                  <a:gd name="T3" fmla="*/ 430 h 1335"/>
                  <a:gd name="T4" fmla="*/ 425 w 524"/>
                  <a:gd name="T5" fmla="*/ 88 h 1335"/>
                  <a:gd name="T6" fmla="*/ 524 w 524"/>
                  <a:gd name="T7" fmla="*/ 88 h 1335"/>
                  <a:gd name="T8" fmla="*/ 503 w 524"/>
                  <a:gd name="T9" fmla="*/ 0 h 1335"/>
                  <a:gd name="T10" fmla="*/ 389 w 524"/>
                  <a:gd name="T11" fmla="*/ 3 h 1335"/>
                  <a:gd name="T12" fmla="*/ 0 w 524"/>
                  <a:gd name="T13" fmla="*/ 394 h 1335"/>
                  <a:gd name="T14" fmla="*/ 4 w 524"/>
                  <a:gd name="T15" fmla="*/ 945 h 1335"/>
                  <a:gd name="T16" fmla="*/ 396 w 524"/>
                  <a:gd name="T17" fmla="*/ 1335 h 1335"/>
                  <a:gd name="T18" fmla="*/ 503 w 524"/>
                  <a:gd name="T19" fmla="*/ 1335 h 1335"/>
                  <a:gd name="T20" fmla="*/ 524 w 524"/>
                  <a:gd name="T21" fmla="*/ 1247 h 1335"/>
                  <a:gd name="T22" fmla="*/ 432 w 524"/>
                  <a:gd name="T23" fmla="*/ 1247 h 1335"/>
                  <a:gd name="T24" fmla="*/ 90 w 524"/>
                  <a:gd name="T25" fmla="*/ 910 h 1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4" h="1335">
                    <a:moveTo>
                      <a:pt x="90" y="910"/>
                    </a:moveTo>
                    <a:lnTo>
                      <a:pt x="87" y="430"/>
                    </a:lnTo>
                    <a:lnTo>
                      <a:pt x="425" y="88"/>
                    </a:lnTo>
                    <a:lnTo>
                      <a:pt x="524" y="88"/>
                    </a:lnTo>
                    <a:lnTo>
                      <a:pt x="503" y="0"/>
                    </a:lnTo>
                    <a:lnTo>
                      <a:pt x="389" y="3"/>
                    </a:lnTo>
                    <a:lnTo>
                      <a:pt x="0" y="394"/>
                    </a:lnTo>
                    <a:lnTo>
                      <a:pt x="4" y="945"/>
                    </a:lnTo>
                    <a:lnTo>
                      <a:pt x="396" y="1335"/>
                    </a:lnTo>
                    <a:lnTo>
                      <a:pt x="503" y="1335"/>
                    </a:lnTo>
                    <a:lnTo>
                      <a:pt x="524" y="1247"/>
                    </a:lnTo>
                    <a:lnTo>
                      <a:pt x="432" y="1247"/>
                    </a:lnTo>
                    <a:lnTo>
                      <a:pt x="90" y="91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>
                  <a:latin typeface="+mj-lt"/>
                </a:endParaRPr>
              </a:p>
            </p:txBody>
          </p:sp>
          <p:sp>
            <p:nvSpPr>
              <p:cNvPr id="314" name="Freeform 16"/>
              <p:cNvSpPr>
                <a:spLocks/>
              </p:cNvSpPr>
              <p:nvPr/>
            </p:nvSpPr>
            <p:spPr bwMode="auto">
              <a:xfrm>
                <a:off x="2120900" y="1270000"/>
                <a:ext cx="1266825" cy="2117725"/>
              </a:xfrm>
              <a:custGeom>
                <a:avLst/>
                <a:gdLst>
                  <a:gd name="T0" fmla="*/ 793 w 798"/>
                  <a:gd name="T1" fmla="*/ 389 h 1334"/>
                  <a:gd name="T2" fmla="*/ 402 w 798"/>
                  <a:gd name="T3" fmla="*/ 0 h 1334"/>
                  <a:gd name="T4" fmla="*/ 0 w 798"/>
                  <a:gd name="T5" fmla="*/ 2 h 1334"/>
                  <a:gd name="T6" fmla="*/ 17 w 798"/>
                  <a:gd name="T7" fmla="*/ 90 h 1334"/>
                  <a:gd name="T8" fmla="*/ 366 w 798"/>
                  <a:gd name="T9" fmla="*/ 88 h 1334"/>
                  <a:gd name="T10" fmla="*/ 708 w 798"/>
                  <a:gd name="T11" fmla="*/ 425 h 1334"/>
                  <a:gd name="T12" fmla="*/ 710 w 798"/>
                  <a:gd name="T13" fmla="*/ 904 h 1334"/>
                  <a:gd name="T14" fmla="*/ 373 w 798"/>
                  <a:gd name="T15" fmla="*/ 1246 h 1334"/>
                  <a:gd name="T16" fmla="*/ 17 w 798"/>
                  <a:gd name="T17" fmla="*/ 1249 h 1334"/>
                  <a:gd name="T18" fmla="*/ 0 w 798"/>
                  <a:gd name="T19" fmla="*/ 1334 h 1334"/>
                  <a:gd name="T20" fmla="*/ 409 w 798"/>
                  <a:gd name="T21" fmla="*/ 1332 h 1334"/>
                  <a:gd name="T22" fmla="*/ 798 w 798"/>
                  <a:gd name="T23" fmla="*/ 940 h 1334"/>
                  <a:gd name="T24" fmla="*/ 793 w 798"/>
                  <a:gd name="T25" fmla="*/ 389 h 1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8" h="1334">
                    <a:moveTo>
                      <a:pt x="793" y="389"/>
                    </a:moveTo>
                    <a:lnTo>
                      <a:pt x="402" y="0"/>
                    </a:lnTo>
                    <a:lnTo>
                      <a:pt x="0" y="2"/>
                    </a:lnTo>
                    <a:lnTo>
                      <a:pt x="17" y="90"/>
                    </a:lnTo>
                    <a:lnTo>
                      <a:pt x="366" y="88"/>
                    </a:lnTo>
                    <a:lnTo>
                      <a:pt x="708" y="425"/>
                    </a:lnTo>
                    <a:lnTo>
                      <a:pt x="710" y="904"/>
                    </a:lnTo>
                    <a:lnTo>
                      <a:pt x="373" y="1246"/>
                    </a:lnTo>
                    <a:lnTo>
                      <a:pt x="17" y="1249"/>
                    </a:lnTo>
                    <a:lnTo>
                      <a:pt x="0" y="1334"/>
                    </a:lnTo>
                    <a:lnTo>
                      <a:pt x="409" y="1332"/>
                    </a:lnTo>
                    <a:lnTo>
                      <a:pt x="798" y="940"/>
                    </a:lnTo>
                    <a:lnTo>
                      <a:pt x="793" y="389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>
                  <a:latin typeface="+mj-lt"/>
                </a:endParaRPr>
              </a:p>
            </p:txBody>
          </p:sp>
        </p:grpSp>
        <p:sp>
          <p:nvSpPr>
            <p:cNvPr id="312" name="Rectangle 1004"/>
            <p:cNvSpPr/>
            <p:nvPr/>
          </p:nvSpPr>
          <p:spPr bwMode="ltGray">
            <a:xfrm>
              <a:off x="5828059" y="2988892"/>
              <a:ext cx="1951395" cy="220484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>
                  <a:solidFill>
                    <a:srgbClr val="7A2280"/>
                  </a:solidFill>
                  <a:latin typeface="+mj-lt"/>
                </a:rPr>
                <a:t>PC </a:t>
              </a:r>
              <a:r>
                <a:rPr lang="en-US" dirty="0" err="1">
                  <a:solidFill>
                    <a:srgbClr val="7A2280"/>
                  </a:solidFill>
                  <a:latin typeface="+mj-lt"/>
                </a:rPr>
                <a:t>Sobremesa</a:t>
              </a:r>
              <a:endParaRPr lang="en-US" dirty="0">
                <a:solidFill>
                  <a:srgbClr val="7A2280"/>
                </a:solidFill>
                <a:latin typeface="+mj-lt"/>
              </a:endParaRPr>
            </a:p>
          </p:txBody>
        </p:sp>
      </p:grpSp>
      <p:grpSp>
        <p:nvGrpSpPr>
          <p:cNvPr id="317" name="142 Grupo"/>
          <p:cNvGrpSpPr/>
          <p:nvPr/>
        </p:nvGrpSpPr>
        <p:grpSpPr>
          <a:xfrm>
            <a:off x="1927628" y="5647568"/>
            <a:ext cx="2775317" cy="2868821"/>
            <a:chOff x="2275779" y="3500092"/>
            <a:chExt cx="1951395" cy="2017140"/>
          </a:xfrm>
        </p:grpSpPr>
        <p:sp>
          <p:nvSpPr>
            <p:cNvPr id="318" name="Freeform 6"/>
            <p:cNvSpPr>
              <a:spLocks noEditPoints="1"/>
            </p:cNvSpPr>
            <p:nvPr/>
          </p:nvSpPr>
          <p:spPr bwMode="auto">
            <a:xfrm rot="16200000">
              <a:off x="2931362" y="3886149"/>
              <a:ext cx="640228" cy="868009"/>
            </a:xfrm>
            <a:custGeom>
              <a:avLst/>
              <a:gdLst>
                <a:gd name="T0" fmla="*/ 349 w 379"/>
                <a:gd name="T1" fmla="*/ 0 h 476"/>
                <a:gd name="T2" fmla="*/ 30 w 379"/>
                <a:gd name="T3" fmla="*/ 0 h 476"/>
                <a:gd name="T4" fmla="*/ 0 w 379"/>
                <a:gd name="T5" fmla="*/ 30 h 476"/>
                <a:gd name="T6" fmla="*/ 0 w 379"/>
                <a:gd name="T7" fmla="*/ 446 h 476"/>
                <a:gd name="T8" fmla="*/ 30 w 379"/>
                <a:gd name="T9" fmla="*/ 476 h 476"/>
                <a:gd name="T10" fmla="*/ 349 w 379"/>
                <a:gd name="T11" fmla="*/ 476 h 476"/>
                <a:gd name="T12" fmla="*/ 379 w 379"/>
                <a:gd name="T13" fmla="*/ 446 h 476"/>
                <a:gd name="T14" fmla="*/ 379 w 379"/>
                <a:gd name="T15" fmla="*/ 30 h 476"/>
                <a:gd name="T16" fmla="*/ 349 w 379"/>
                <a:gd name="T17" fmla="*/ 0 h 476"/>
                <a:gd name="T18" fmla="*/ 193 w 379"/>
                <a:gd name="T19" fmla="*/ 11 h 476"/>
                <a:gd name="T20" fmla="*/ 201 w 379"/>
                <a:gd name="T21" fmla="*/ 19 h 476"/>
                <a:gd name="T22" fmla="*/ 193 w 379"/>
                <a:gd name="T23" fmla="*/ 26 h 476"/>
                <a:gd name="T24" fmla="*/ 186 w 379"/>
                <a:gd name="T25" fmla="*/ 19 h 476"/>
                <a:gd name="T26" fmla="*/ 193 w 379"/>
                <a:gd name="T27" fmla="*/ 11 h 476"/>
                <a:gd name="T28" fmla="*/ 193 w 379"/>
                <a:gd name="T29" fmla="*/ 469 h 476"/>
                <a:gd name="T30" fmla="*/ 178 w 379"/>
                <a:gd name="T31" fmla="*/ 454 h 476"/>
                <a:gd name="T32" fmla="*/ 193 w 379"/>
                <a:gd name="T33" fmla="*/ 439 h 476"/>
                <a:gd name="T34" fmla="*/ 208 w 379"/>
                <a:gd name="T35" fmla="*/ 454 h 476"/>
                <a:gd name="T36" fmla="*/ 193 w 379"/>
                <a:gd name="T37" fmla="*/ 469 h 476"/>
                <a:gd name="T38" fmla="*/ 342 w 379"/>
                <a:gd name="T39" fmla="*/ 431 h 476"/>
                <a:gd name="T40" fmla="*/ 37 w 379"/>
                <a:gd name="T41" fmla="*/ 431 h 476"/>
                <a:gd name="T42" fmla="*/ 37 w 379"/>
                <a:gd name="T43" fmla="*/ 37 h 476"/>
                <a:gd name="T44" fmla="*/ 342 w 379"/>
                <a:gd name="T45" fmla="*/ 37 h 476"/>
                <a:gd name="T46" fmla="*/ 342 w 379"/>
                <a:gd name="T47" fmla="*/ 431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79" h="476">
                  <a:moveTo>
                    <a:pt x="349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0" y="0"/>
                    <a:pt x="0" y="30"/>
                    <a:pt x="0" y="30"/>
                  </a:cubicBezTo>
                  <a:cubicBezTo>
                    <a:pt x="0" y="446"/>
                    <a:pt x="0" y="446"/>
                    <a:pt x="0" y="446"/>
                  </a:cubicBezTo>
                  <a:cubicBezTo>
                    <a:pt x="0" y="476"/>
                    <a:pt x="30" y="476"/>
                    <a:pt x="30" y="476"/>
                  </a:cubicBezTo>
                  <a:cubicBezTo>
                    <a:pt x="349" y="476"/>
                    <a:pt x="349" y="476"/>
                    <a:pt x="349" y="476"/>
                  </a:cubicBezTo>
                  <a:cubicBezTo>
                    <a:pt x="379" y="476"/>
                    <a:pt x="379" y="446"/>
                    <a:pt x="379" y="446"/>
                  </a:cubicBezTo>
                  <a:cubicBezTo>
                    <a:pt x="379" y="30"/>
                    <a:pt x="379" y="30"/>
                    <a:pt x="379" y="30"/>
                  </a:cubicBezTo>
                  <a:cubicBezTo>
                    <a:pt x="379" y="0"/>
                    <a:pt x="349" y="0"/>
                    <a:pt x="349" y="0"/>
                  </a:cubicBezTo>
                  <a:moveTo>
                    <a:pt x="193" y="11"/>
                  </a:moveTo>
                  <a:cubicBezTo>
                    <a:pt x="197" y="11"/>
                    <a:pt x="201" y="15"/>
                    <a:pt x="201" y="19"/>
                  </a:cubicBezTo>
                  <a:cubicBezTo>
                    <a:pt x="201" y="23"/>
                    <a:pt x="197" y="26"/>
                    <a:pt x="193" y="26"/>
                  </a:cubicBezTo>
                  <a:cubicBezTo>
                    <a:pt x="189" y="26"/>
                    <a:pt x="186" y="23"/>
                    <a:pt x="186" y="19"/>
                  </a:cubicBezTo>
                  <a:cubicBezTo>
                    <a:pt x="186" y="15"/>
                    <a:pt x="189" y="11"/>
                    <a:pt x="193" y="11"/>
                  </a:cubicBezTo>
                  <a:moveTo>
                    <a:pt x="193" y="469"/>
                  </a:moveTo>
                  <a:cubicBezTo>
                    <a:pt x="185" y="469"/>
                    <a:pt x="178" y="462"/>
                    <a:pt x="178" y="454"/>
                  </a:cubicBezTo>
                  <a:cubicBezTo>
                    <a:pt x="178" y="446"/>
                    <a:pt x="185" y="439"/>
                    <a:pt x="193" y="439"/>
                  </a:cubicBezTo>
                  <a:cubicBezTo>
                    <a:pt x="201" y="439"/>
                    <a:pt x="208" y="446"/>
                    <a:pt x="208" y="454"/>
                  </a:cubicBezTo>
                  <a:cubicBezTo>
                    <a:pt x="208" y="462"/>
                    <a:pt x="201" y="469"/>
                    <a:pt x="193" y="469"/>
                  </a:cubicBezTo>
                  <a:moveTo>
                    <a:pt x="342" y="431"/>
                  </a:moveTo>
                  <a:cubicBezTo>
                    <a:pt x="37" y="431"/>
                    <a:pt x="37" y="431"/>
                    <a:pt x="37" y="431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42" y="37"/>
                    <a:pt x="342" y="37"/>
                    <a:pt x="342" y="37"/>
                  </a:cubicBezTo>
                  <a:lnTo>
                    <a:pt x="342" y="43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30048" tIns="65024" rIns="130048" bIns="65024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rgbClr val="717171"/>
                </a:solidFill>
                <a:latin typeface="+mj-lt"/>
              </a:endParaRPr>
            </a:p>
          </p:txBody>
        </p:sp>
        <p:sp>
          <p:nvSpPr>
            <p:cNvPr id="319" name="Rectangle 483"/>
            <p:cNvSpPr/>
            <p:nvPr/>
          </p:nvSpPr>
          <p:spPr bwMode="ltGray">
            <a:xfrm>
              <a:off x="2801476" y="4485150"/>
              <a:ext cx="900000" cy="75600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0048" tIns="65024" rIns="130048" bIns="65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2000" dirty="0">
                  <a:solidFill>
                    <a:srgbClr val="7A2280"/>
                  </a:solidFill>
                  <a:latin typeface="+mj-lt"/>
                </a:rPr>
                <a:t>38%</a:t>
              </a:r>
            </a:p>
          </p:txBody>
        </p:sp>
        <p:grpSp>
          <p:nvGrpSpPr>
            <p:cNvPr id="320" name="145 Grupo"/>
            <p:cNvGrpSpPr>
              <a:grpSpLocks noChangeAspect="1"/>
            </p:cNvGrpSpPr>
            <p:nvPr/>
          </p:nvGrpSpPr>
          <p:grpSpPr>
            <a:xfrm>
              <a:off x="2351476" y="3500092"/>
              <a:ext cx="1800000" cy="1800000"/>
              <a:chOff x="1266825" y="1266825"/>
              <a:chExt cx="2120900" cy="2120900"/>
            </a:xfrm>
          </p:grpSpPr>
          <p:sp>
            <p:nvSpPr>
              <p:cNvPr id="322" name="Freeform 10"/>
              <p:cNvSpPr>
                <a:spLocks/>
              </p:cNvSpPr>
              <p:nvPr/>
            </p:nvSpPr>
            <p:spPr bwMode="auto">
              <a:xfrm>
                <a:off x="1898650" y="1266825"/>
                <a:ext cx="1489075" cy="2120900"/>
              </a:xfrm>
              <a:custGeom>
                <a:avLst/>
                <a:gdLst>
                  <a:gd name="T0" fmla="*/ 933 w 938"/>
                  <a:gd name="T1" fmla="*/ 389 h 1336"/>
                  <a:gd name="T2" fmla="*/ 542 w 938"/>
                  <a:gd name="T3" fmla="*/ 0 h 1336"/>
                  <a:gd name="T4" fmla="*/ 3 w 938"/>
                  <a:gd name="T5" fmla="*/ 4 h 1336"/>
                  <a:gd name="T6" fmla="*/ 36 w 938"/>
                  <a:gd name="T7" fmla="*/ 92 h 1336"/>
                  <a:gd name="T8" fmla="*/ 506 w 938"/>
                  <a:gd name="T9" fmla="*/ 87 h 1336"/>
                  <a:gd name="T10" fmla="*/ 848 w 938"/>
                  <a:gd name="T11" fmla="*/ 425 h 1336"/>
                  <a:gd name="T12" fmla="*/ 850 w 938"/>
                  <a:gd name="T13" fmla="*/ 904 h 1336"/>
                  <a:gd name="T14" fmla="*/ 513 w 938"/>
                  <a:gd name="T15" fmla="*/ 1246 h 1336"/>
                  <a:gd name="T16" fmla="*/ 36 w 938"/>
                  <a:gd name="T17" fmla="*/ 1248 h 1336"/>
                  <a:gd name="T18" fmla="*/ 0 w 938"/>
                  <a:gd name="T19" fmla="*/ 1336 h 1336"/>
                  <a:gd name="T20" fmla="*/ 549 w 938"/>
                  <a:gd name="T21" fmla="*/ 1334 h 1336"/>
                  <a:gd name="T22" fmla="*/ 938 w 938"/>
                  <a:gd name="T23" fmla="*/ 940 h 1336"/>
                  <a:gd name="T24" fmla="*/ 933 w 938"/>
                  <a:gd name="T25" fmla="*/ 389 h 1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8" h="1336">
                    <a:moveTo>
                      <a:pt x="933" y="389"/>
                    </a:moveTo>
                    <a:lnTo>
                      <a:pt x="542" y="0"/>
                    </a:lnTo>
                    <a:lnTo>
                      <a:pt x="3" y="4"/>
                    </a:lnTo>
                    <a:lnTo>
                      <a:pt x="36" y="92"/>
                    </a:lnTo>
                    <a:lnTo>
                      <a:pt x="506" y="87"/>
                    </a:lnTo>
                    <a:lnTo>
                      <a:pt x="848" y="425"/>
                    </a:lnTo>
                    <a:lnTo>
                      <a:pt x="850" y="904"/>
                    </a:lnTo>
                    <a:lnTo>
                      <a:pt x="513" y="1246"/>
                    </a:lnTo>
                    <a:lnTo>
                      <a:pt x="36" y="1248"/>
                    </a:lnTo>
                    <a:lnTo>
                      <a:pt x="0" y="1336"/>
                    </a:lnTo>
                    <a:lnTo>
                      <a:pt x="549" y="1334"/>
                    </a:lnTo>
                    <a:lnTo>
                      <a:pt x="938" y="940"/>
                    </a:lnTo>
                    <a:lnTo>
                      <a:pt x="933" y="389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>
                  <a:latin typeface="+mj-lt"/>
                </a:endParaRPr>
              </a:p>
            </p:txBody>
          </p:sp>
          <p:sp>
            <p:nvSpPr>
              <p:cNvPr id="323" name="Freeform 11"/>
              <p:cNvSpPr>
                <a:spLocks/>
              </p:cNvSpPr>
              <p:nvPr/>
            </p:nvSpPr>
            <p:spPr bwMode="auto">
              <a:xfrm>
                <a:off x="1266825" y="1303338"/>
                <a:ext cx="647700" cy="2043113"/>
              </a:xfrm>
              <a:custGeom>
                <a:avLst/>
                <a:gdLst>
                  <a:gd name="T0" fmla="*/ 90 w 408"/>
                  <a:gd name="T1" fmla="*/ 888 h 1287"/>
                  <a:gd name="T2" fmla="*/ 87 w 408"/>
                  <a:gd name="T3" fmla="*/ 409 h 1287"/>
                  <a:gd name="T4" fmla="*/ 408 w 408"/>
                  <a:gd name="T5" fmla="*/ 86 h 1287"/>
                  <a:gd name="T6" fmla="*/ 368 w 408"/>
                  <a:gd name="T7" fmla="*/ 0 h 1287"/>
                  <a:gd name="T8" fmla="*/ 0 w 408"/>
                  <a:gd name="T9" fmla="*/ 373 h 1287"/>
                  <a:gd name="T10" fmla="*/ 4 w 408"/>
                  <a:gd name="T11" fmla="*/ 926 h 1287"/>
                  <a:gd name="T12" fmla="*/ 370 w 408"/>
                  <a:gd name="T13" fmla="*/ 1287 h 1287"/>
                  <a:gd name="T14" fmla="*/ 408 w 408"/>
                  <a:gd name="T15" fmla="*/ 1202 h 1287"/>
                  <a:gd name="T16" fmla="*/ 90 w 408"/>
                  <a:gd name="T17" fmla="*/ 888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8" h="1287">
                    <a:moveTo>
                      <a:pt x="90" y="888"/>
                    </a:moveTo>
                    <a:lnTo>
                      <a:pt x="87" y="409"/>
                    </a:lnTo>
                    <a:lnTo>
                      <a:pt x="408" y="86"/>
                    </a:lnTo>
                    <a:lnTo>
                      <a:pt x="368" y="0"/>
                    </a:lnTo>
                    <a:lnTo>
                      <a:pt x="0" y="373"/>
                    </a:lnTo>
                    <a:lnTo>
                      <a:pt x="4" y="926"/>
                    </a:lnTo>
                    <a:lnTo>
                      <a:pt x="370" y="1287"/>
                    </a:lnTo>
                    <a:lnTo>
                      <a:pt x="408" y="1202"/>
                    </a:lnTo>
                    <a:lnTo>
                      <a:pt x="90" y="888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>
                  <a:latin typeface="+mj-lt"/>
                </a:endParaRPr>
              </a:p>
            </p:txBody>
          </p:sp>
        </p:grpSp>
        <p:sp>
          <p:nvSpPr>
            <p:cNvPr id="321" name="Rectangle 1004"/>
            <p:cNvSpPr/>
            <p:nvPr/>
          </p:nvSpPr>
          <p:spPr bwMode="ltGray">
            <a:xfrm>
              <a:off x="2275779" y="5296748"/>
              <a:ext cx="1951395" cy="220484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>
                  <a:solidFill>
                    <a:srgbClr val="7A2280"/>
                  </a:solidFill>
                  <a:latin typeface="+mj-lt"/>
                </a:rPr>
                <a:t>Tablet</a:t>
              </a:r>
            </a:p>
          </p:txBody>
        </p:sp>
      </p:grpSp>
      <p:grpSp>
        <p:nvGrpSpPr>
          <p:cNvPr id="324" name="149 Grupo"/>
          <p:cNvGrpSpPr/>
          <p:nvPr/>
        </p:nvGrpSpPr>
        <p:grpSpPr>
          <a:xfrm>
            <a:off x="5807833" y="5647568"/>
            <a:ext cx="2775317" cy="2868821"/>
            <a:chOff x="5066425" y="3500092"/>
            <a:chExt cx="1951395" cy="2017140"/>
          </a:xfrm>
        </p:grpSpPr>
        <p:grpSp>
          <p:nvGrpSpPr>
            <p:cNvPr id="325" name="150 Grupo"/>
            <p:cNvGrpSpPr/>
            <p:nvPr/>
          </p:nvGrpSpPr>
          <p:grpSpPr>
            <a:xfrm>
              <a:off x="5836186" y="3919103"/>
              <a:ext cx="411872" cy="710479"/>
              <a:chOff x="5365815" y="3502414"/>
              <a:chExt cx="880605" cy="1519044"/>
            </a:xfrm>
            <a:solidFill>
              <a:schemeClr val="accent4"/>
            </a:solidFill>
          </p:grpSpPr>
          <p:sp>
            <p:nvSpPr>
              <p:cNvPr id="331" name="Freeform 25"/>
              <p:cNvSpPr>
                <a:spLocks noEditPoints="1"/>
              </p:cNvSpPr>
              <p:nvPr/>
            </p:nvSpPr>
            <p:spPr bwMode="auto">
              <a:xfrm>
                <a:off x="5365815" y="3787199"/>
                <a:ext cx="880605" cy="949473"/>
              </a:xfrm>
              <a:custGeom>
                <a:avLst/>
                <a:gdLst>
                  <a:gd name="T0" fmla="*/ 1512 w 1554"/>
                  <a:gd name="T1" fmla="*/ 379 h 1680"/>
                  <a:gd name="T2" fmla="*/ 1470 w 1554"/>
                  <a:gd name="T3" fmla="*/ 379 h 1680"/>
                  <a:gd name="T4" fmla="*/ 1470 w 1554"/>
                  <a:gd name="T5" fmla="*/ 252 h 1680"/>
                  <a:gd name="T6" fmla="*/ 1218 w 1554"/>
                  <a:gd name="T7" fmla="*/ 0 h 1680"/>
                  <a:gd name="T8" fmla="*/ 252 w 1554"/>
                  <a:gd name="T9" fmla="*/ 0 h 1680"/>
                  <a:gd name="T10" fmla="*/ 0 w 1554"/>
                  <a:gd name="T11" fmla="*/ 252 h 1680"/>
                  <a:gd name="T12" fmla="*/ 0 w 1554"/>
                  <a:gd name="T13" fmla="*/ 1428 h 1680"/>
                  <a:gd name="T14" fmla="*/ 252 w 1554"/>
                  <a:gd name="T15" fmla="*/ 1680 h 1680"/>
                  <a:gd name="T16" fmla="*/ 1218 w 1554"/>
                  <a:gd name="T17" fmla="*/ 1680 h 1680"/>
                  <a:gd name="T18" fmla="*/ 1470 w 1554"/>
                  <a:gd name="T19" fmla="*/ 1428 h 1680"/>
                  <a:gd name="T20" fmla="*/ 1470 w 1554"/>
                  <a:gd name="T21" fmla="*/ 1334 h 1680"/>
                  <a:gd name="T22" fmla="*/ 1512 w 1554"/>
                  <a:gd name="T23" fmla="*/ 1334 h 1680"/>
                  <a:gd name="T24" fmla="*/ 1533 w 1554"/>
                  <a:gd name="T25" fmla="*/ 1313 h 1680"/>
                  <a:gd name="T26" fmla="*/ 1533 w 1554"/>
                  <a:gd name="T27" fmla="*/ 935 h 1680"/>
                  <a:gd name="T28" fmla="*/ 1512 w 1554"/>
                  <a:gd name="T29" fmla="*/ 914 h 1680"/>
                  <a:gd name="T30" fmla="*/ 1470 w 1554"/>
                  <a:gd name="T31" fmla="*/ 914 h 1680"/>
                  <a:gd name="T32" fmla="*/ 1470 w 1554"/>
                  <a:gd name="T33" fmla="*/ 673 h 1680"/>
                  <a:gd name="T34" fmla="*/ 1512 w 1554"/>
                  <a:gd name="T35" fmla="*/ 673 h 1680"/>
                  <a:gd name="T36" fmla="*/ 1554 w 1554"/>
                  <a:gd name="T37" fmla="*/ 631 h 1680"/>
                  <a:gd name="T38" fmla="*/ 1554 w 1554"/>
                  <a:gd name="T39" fmla="*/ 421 h 1680"/>
                  <a:gd name="T40" fmla="*/ 1512 w 1554"/>
                  <a:gd name="T41" fmla="*/ 379 h 1680"/>
                  <a:gd name="T42" fmla="*/ 946 w 1554"/>
                  <a:gd name="T43" fmla="*/ 294 h 1680"/>
                  <a:gd name="T44" fmla="*/ 1093 w 1554"/>
                  <a:gd name="T45" fmla="*/ 441 h 1680"/>
                  <a:gd name="T46" fmla="*/ 946 w 1554"/>
                  <a:gd name="T47" fmla="*/ 588 h 1680"/>
                  <a:gd name="T48" fmla="*/ 799 w 1554"/>
                  <a:gd name="T49" fmla="*/ 441 h 1680"/>
                  <a:gd name="T50" fmla="*/ 946 w 1554"/>
                  <a:gd name="T51" fmla="*/ 294 h 1680"/>
                  <a:gd name="T52" fmla="*/ 526 w 1554"/>
                  <a:gd name="T53" fmla="*/ 294 h 1680"/>
                  <a:gd name="T54" fmla="*/ 673 w 1554"/>
                  <a:gd name="T55" fmla="*/ 441 h 1680"/>
                  <a:gd name="T56" fmla="*/ 526 w 1554"/>
                  <a:gd name="T57" fmla="*/ 588 h 1680"/>
                  <a:gd name="T58" fmla="*/ 379 w 1554"/>
                  <a:gd name="T59" fmla="*/ 441 h 1680"/>
                  <a:gd name="T60" fmla="*/ 526 w 1554"/>
                  <a:gd name="T61" fmla="*/ 294 h 1680"/>
                  <a:gd name="T62" fmla="*/ 147 w 1554"/>
                  <a:gd name="T63" fmla="*/ 851 h 1680"/>
                  <a:gd name="T64" fmla="*/ 294 w 1554"/>
                  <a:gd name="T65" fmla="*/ 704 h 1680"/>
                  <a:gd name="T66" fmla="*/ 441 w 1554"/>
                  <a:gd name="T67" fmla="*/ 851 h 1680"/>
                  <a:gd name="T68" fmla="*/ 294 w 1554"/>
                  <a:gd name="T69" fmla="*/ 998 h 1680"/>
                  <a:gd name="T70" fmla="*/ 147 w 1554"/>
                  <a:gd name="T71" fmla="*/ 851 h 1680"/>
                  <a:gd name="T72" fmla="*/ 526 w 1554"/>
                  <a:gd name="T73" fmla="*/ 1386 h 1680"/>
                  <a:gd name="T74" fmla="*/ 379 w 1554"/>
                  <a:gd name="T75" fmla="*/ 1239 h 1680"/>
                  <a:gd name="T76" fmla="*/ 526 w 1554"/>
                  <a:gd name="T77" fmla="*/ 1092 h 1680"/>
                  <a:gd name="T78" fmla="*/ 673 w 1554"/>
                  <a:gd name="T79" fmla="*/ 1239 h 1680"/>
                  <a:gd name="T80" fmla="*/ 526 w 1554"/>
                  <a:gd name="T81" fmla="*/ 1386 h 1680"/>
                  <a:gd name="T82" fmla="*/ 567 w 1554"/>
                  <a:gd name="T83" fmla="*/ 840 h 1680"/>
                  <a:gd name="T84" fmla="*/ 735 w 1554"/>
                  <a:gd name="T85" fmla="*/ 672 h 1680"/>
                  <a:gd name="T86" fmla="*/ 903 w 1554"/>
                  <a:gd name="T87" fmla="*/ 840 h 1680"/>
                  <a:gd name="T88" fmla="*/ 735 w 1554"/>
                  <a:gd name="T89" fmla="*/ 1008 h 1680"/>
                  <a:gd name="T90" fmla="*/ 567 w 1554"/>
                  <a:gd name="T91" fmla="*/ 840 h 1680"/>
                  <a:gd name="T92" fmla="*/ 946 w 1554"/>
                  <a:gd name="T93" fmla="*/ 1386 h 1680"/>
                  <a:gd name="T94" fmla="*/ 799 w 1554"/>
                  <a:gd name="T95" fmla="*/ 1239 h 1680"/>
                  <a:gd name="T96" fmla="*/ 946 w 1554"/>
                  <a:gd name="T97" fmla="*/ 1092 h 1680"/>
                  <a:gd name="T98" fmla="*/ 1093 w 1554"/>
                  <a:gd name="T99" fmla="*/ 1239 h 1680"/>
                  <a:gd name="T100" fmla="*/ 946 w 1554"/>
                  <a:gd name="T101" fmla="*/ 1386 h 1680"/>
                  <a:gd name="T102" fmla="*/ 1176 w 1554"/>
                  <a:gd name="T103" fmla="*/ 998 h 1680"/>
                  <a:gd name="T104" fmla="*/ 1029 w 1554"/>
                  <a:gd name="T105" fmla="*/ 851 h 1680"/>
                  <a:gd name="T106" fmla="*/ 1176 w 1554"/>
                  <a:gd name="T107" fmla="*/ 704 h 1680"/>
                  <a:gd name="T108" fmla="*/ 1323 w 1554"/>
                  <a:gd name="T109" fmla="*/ 851 h 1680"/>
                  <a:gd name="T110" fmla="*/ 1176 w 1554"/>
                  <a:gd name="T111" fmla="*/ 998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554" h="1680">
                    <a:moveTo>
                      <a:pt x="1512" y="379"/>
                    </a:moveTo>
                    <a:cubicBezTo>
                      <a:pt x="1470" y="379"/>
                      <a:pt x="1470" y="379"/>
                      <a:pt x="1470" y="379"/>
                    </a:cubicBezTo>
                    <a:cubicBezTo>
                      <a:pt x="1470" y="252"/>
                      <a:pt x="1470" y="252"/>
                      <a:pt x="1470" y="252"/>
                    </a:cubicBezTo>
                    <a:cubicBezTo>
                      <a:pt x="1470" y="113"/>
                      <a:pt x="1357" y="0"/>
                      <a:pt x="1218" y="0"/>
                    </a:cubicBezTo>
                    <a:cubicBezTo>
                      <a:pt x="252" y="0"/>
                      <a:pt x="252" y="0"/>
                      <a:pt x="252" y="0"/>
                    </a:cubicBezTo>
                    <a:cubicBezTo>
                      <a:pt x="113" y="0"/>
                      <a:pt x="0" y="113"/>
                      <a:pt x="0" y="252"/>
                    </a:cubicBezTo>
                    <a:cubicBezTo>
                      <a:pt x="0" y="1428"/>
                      <a:pt x="0" y="1428"/>
                      <a:pt x="0" y="1428"/>
                    </a:cubicBezTo>
                    <a:cubicBezTo>
                      <a:pt x="0" y="1567"/>
                      <a:pt x="113" y="1680"/>
                      <a:pt x="252" y="1680"/>
                    </a:cubicBezTo>
                    <a:cubicBezTo>
                      <a:pt x="1218" y="1680"/>
                      <a:pt x="1218" y="1680"/>
                      <a:pt x="1218" y="1680"/>
                    </a:cubicBezTo>
                    <a:cubicBezTo>
                      <a:pt x="1357" y="1680"/>
                      <a:pt x="1470" y="1567"/>
                      <a:pt x="1470" y="1428"/>
                    </a:cubicBezTo>
                    <a:cubicBezTo>
                      <a:pt x="1470" y="1334"/>
                      <a:pt x="1470" y="1334"/>
                      <a:pt x="1470" y="1334"/>
                    </a:cubicBezTo>
                    <a:cubicBezTo>
                      <a:pt x="1512" y="1334"/>
                      <a:pt x="1512" y="1334"/>
                      <a:pt x="1512" y="1334"/>
                    </a:cubicBezTo>
                    <a:cubicBezTo>
                      <a:pt x="1524" y="1334"/>
                      <a:pt x="1533" y="1325"/>
                      <a:pt x="1533" y="1313"/>
                    </a:cubicBezTo>
                    <a:cubicBezTo>
                      <a:pt x="1533" y="935"/>
                      <a:pt x="1533" y="935"/>
                      <a:pt x="1533" y="935"/>
                    </a:cubicBezTo>
                    <a:cubicBezTo>
                      <a:pt x="1533" y="924"/>
                      <a:pt x="1524" y="914"/>
                      <a:pt x="1512" y="914"/>
                    </a:cubicBezTo>
                    <a:cubicBezTo>
                      <a:pt x="1470" y="914"/>
                      <a:pt x="1470" y="914"/>
                      <a:pt x="1470" y="914"/>
                    </a:cubicBezTo>
                    <a:cubicBezTo>
                      <a:pt x="1470" y="673"/>
                      <a:pt x="1470" y="673"/>
                      <a:pt x="1470" y="673"/>
                    </a:cubicBezTo>
                    <a:cubicBezTo>
                      <a:pt x="1512" y="673"/>
                      <a:pt x="1512" y="673"/>
                      <a:pt x="1512" y="673"/>
                    </a:cubicBezTo>
                    <a:cubicBezTo>
                      <a:pt x="1535" y="673"/>
                      <a:pt x="1554" y="654"/>
                      <a:pt x="1554" y="631"/>
                    </a:cubicBezTo>
                    <a:cubicBezTo>
                      <a:pt x="1554" y="421"/>
                      <a:pt x="1554" y="421"/>
                      <a:pt x="1554" y="421"/>
                    </a:cubicBezTo>
                    <a:cubicBezTo>
                      <a:pt x="1554" y="398"/>
                      <a:pt x="1535" y="379"/>
                      <a:pt x="1512" y="379"/>
                    </a:cubicBezTo>
                    <a:close/>
                    <a:moveTo>
                      <a:pt x="946" y="294"/>
                    </a:moveTo>
                    <a:cubicBezTo>
                      <a:pt x="1027" y="294"/>
                      <a:pt x="1093" y="360"/>
                      <a:pt x="1093" y="441"/>
                    </a:cubicBezTo>
                    <a:cubicBezTo>
                      <a:pt x="1093" y="522"/>
                      <a:pt x="1027" y="588"/>
                      <a:pt x="946" y="588"/>
                    </a:cubicBezTo>
                    <a:cubicBezTo>
                      <a:pt x="864" y="588"/>
                      <a:pt x="799" y="522"/>
                      <a:pt x="799" y="441"/>
                    </a:cubicBezTo>
                    <a:cubicBezTo>
                      <a:pt x="799" y="360"/>
                      <a:pt x="864" y="294"/>
                      <a:pt x="946" y="294"/>
                    </a:cubicBezTo>
                    <a:close/>
                    <a:moveTo>
                      <a:pt x="526" y="294"/>
                    </a:moveTo>
                    <a:cubicBezTo>
                      <a:pt x="607" y="294"/>
                      <a:pt x="673" y="360"/>
                      <a:pt x="673" y="441"/>
                    </a:cubicBezTo>
                    <a:cubicBezTo>
                      <a:pt x="673" y="522"/>
                      <a:pt x="607" y="588"/>
                      <a:pt x="526" y="588"/>
                    </a:cubicBezTo>
                    <a:cubicBezTo>
                      <a:pt x="444" y="588"/>
                      <a:pt x="379" y="522"/>
                      <a:pt x="379" y="441"/>
                    </a:cubicBezTo>
                    <a:cubicBezTo>
                      <a:pt x="379" y="360"/>
                      <a:pt x="444" y="294"/>
                      <a:pt x="526" y="294"/>
                    </a:cubicBezTo>
                    <a:close/>
                    <a:moveTo>
                      <a:pt x="147" y="851"/>
                    </a:moveTo>
                    <a:cubicBezTo>
                      <a:pt x="147" y="770"/>
                      <a:pt x="213" y="704"/>
                      <a:pt x="294" y="704"/>
                    </a:cubicBezTo>
                    <a:cubicBezTo>
                      <a:pt x="375" y="704"/>
                      <a:pt x="441" y="770"/>
                      <a:pt x="441" y="851"/>
                    </a:cubicBezTo>
                    <a:cubicBezTo>
                      <a:pt x="441" y="932"/>
                      <a:pt x="375" y="998"/>
                      <a:pt x="294" y="998"/>
                    </a:cubicBezTo>
                    <a:cubicBezTo>
                      <a:pt x="213" y="998"/>
                      <a:pt x="147" y="932"/>
                      <a:pt x="147" y="851"/>
                    </a:cubicBezTo>
                    <a:close/>
                    <a:moveTo>
                      <a:pt x="526" y="1386"/>
                    </a:moveTo>
                    <a:cubicBezTo>
                      <a:pt x="444" y="1386"/>
                      <a:pt x="379" y="1320"/>
                      <a:pt x="379" y="1239"/>
                    </a:cubicBezTo>
                    <a:cubicBezTo>
                      <a:pt x="379" y="1158"/>
                      <a:pt x="444" y="1092"/>
                      <a:pt x="526" y="1092"/>
                    </a:cubicBezTo>
                    <a:cubicBezTo>
                      <a:pt x="607" y="1092"/>
                      <a:pt x="673" y="1158"/>
                      <a:pt x="673" y="1239"/>
                    </a:cubicBezTo>
                    <a:cubicBezTo>
                      <a:pt x="673" y="1320"/>
                      <a:pt x="607" y="1386"/>
                      <a:pt x="526" y="1386"/>
                    </a:cubicBezTo>
                    <a:close/>
                    <a:moveTo>
                      <a:pt x="567" y="840"/>
                    </a:moveTo>
                    <a:cubicBezTo>
                      <a:pt x="567" y="747"/>
                      <a:pt x="642" y="672"/>
                      <a:pt x="735" y="672"/>
                    </a:cubicBezTo>
                    <a:cubicBezTo>
                      <a:pt x="828" y="672"/>
                      <a:pt x="903" y="747"/>
                      <a:pt x="903" y="840"/>
                    </a:cubicBezTo>
                    <a:cubicBezTo>
                      <a:pt x="903" y="933"/>
                      <a:pt x="828" y="1008"/>
                      <a:pt x="735" y="1008"/>
                    </a:cubicBezTo>
                    <a:cubicBezTo>
                      <a:pt x="642" y="1008"/>
                      <a:pt x="567" y="933"/>
                      <a:pt x="567" y="840"/>
                    </a:cubicBezTo>
                    <a:close/>
                    <a:moveTo>
                      <a:pt x="946" y="1386"/>
                    </a:moveTo>
                    <a:cubicBezTo>
                      <a:pt x="864" y="1386"/>
                      <a:pt x="799" y="1320"/>
                      <a:pt x="799" y="1239"/>
                    </a:cubicBezTo>
                    <a:cubicBezTo>
                      <a:pt x="799" y="1158"/>
                      <a:pt x="864" y="1092"/>
                      <a:pt x="946" y="1092"/>
                    </a:cubicBezTo>
                    <a:cubicBezTo>
                      <a:pt x="1027" y="1092"/>
                      <a:pt x="1093" y="1158"/>
                      <a:pt x="1093" y="1239"/>
                    </a:cubicBezTo>
                    <a:cubicBezTo>
                      <a:pt x="1093" y="1320"/>
                      <a:pt x="1027" y="1386"/>
                      <a:pt x="946" y="1386"/>
                    </a:cubicBezTo>
                    <a:close/>
                    <a:moveTo>
                      <a:pt x="1176" y="998"/>
                    </a:moveTo>
                    <a:cubicBezTo>
                      <a:pt x="1095" y="998"/>
                      <a:pt x="1029" y="932"/>
                      <a:pt x="1029" y="851"/>
                    </a:cubicBezTo>
                    <a:cubicBezTo>
                      <a:pt x="1029" y="770"/>
                      <a:pt x="1095" y="704"/>
                      <a:pt x="1176" y="704"/>
                    </a:cubicBezTo>
                    <a:cubicBezTo>
                      <a:pt x="1257" y="704"/>
                      <a:pt x="1323" y="770"/>
                      <a:pt x="1323" y="851"/>
                    </a:cubicBezTo>
                    <a:cubicBezTo>
                      <a:pt x="1323" y="932"/>
                      <a:pt x="1257" y="998"/>
                      <a:pt x="1176" y="9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>
                  <a:solidFill>
                    <a:srgbClr val="717171"/>
                  </a:solidFill>
                  <a:latin typeface="+mj-lt"/>
                </a:endParaRPr>
              </a:p>
            </p:txBody>
          </p:sp>
          <p:sp>
            <p:nvSpPr>
              <p:cNvPr id="332" name="Freeform 26"/>
              <p:cNvSpPr>
                <a:spLocks/>
              </p:cNvSpPr>
              <p:nvPr/>
            </p:nvSpPr>
            <p:spPr bwMode="auto">
              <a:xfrm>
                <a:off x="5495083" y="3502414"/>
                <a:ext cx="574651" cy="237368"/>
              </a:xfrm>
              <a:custGeom>
                <a:avLst/>
                <a:gdLst>
                  <a:gd name="T0" fmla="*/ 40 w 1014"/>
                  <a:gd name="T1" fmla="*/ 420 h 420"/>
                  <a:gd name="T2" fmla="*/ 974 w 1014"/>
                  <a:gd name="T3" fmla="*/ 420 h 420"/>
                  <a:gd name="T4" fmla="*/ 1011 w 1014"/>
                  <a:gd name="T5" fmla="*/ 378 h 420"/>
                  <a:gd name="T6" fmla="*/ 966 w 1014"/>
                  <a:gd name="T7" fmla="*/ 83 h 420"/>
                  <a:gd name="T8" fmla="*/ 966 w 1014"/>
                  <a:gd name="T9" fmla="*/ 83 h 420"/>
                  <a:gd name="T10" fmla="*/ 868 w 1014"/>
                  <a:gd name="T11" fmla="*/ 0 h 420"/>
                  <a:gd name="T12" fmla="*/ 146 w 1014"/>
                  <a:gd name="T13" fmla="*/ 0 h 420"/>
                  <a:gd name="T14" fmla="*/ 48 w 1014"/>
                  <a:gd name="T15" fmla="*/ 83 h 420"/>
                  <a:gd name="T16" fmla="*/ 3 w 1014"/>
                  <a:gd name="T17" fmla="*/ 378 h 420"/>
                  <a:gd name="T18" fmla="*/ 40 w 1014"/>
                  <a:gd name="T19" fmla="*/ 420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14" h="420">
                    <a:moveTo>
                      <a:pt x="40" y="420"/>
                    </a:moveTo>
                    <a:cubicBezTo>
                      <a:pt x="974" y="420"/>
                      <a:pt x="974" y="420"/>
                      <a:pt x="974" y="420"/>
                    </a:cubicBezTo>
                    <a:cubicBezTo>
                      <a:pt x="998" y="420"/>
                      <a:pt x="1014" y="401"/>
                      <a:pt x="1011" y="378"/>
                    </a:cubicBezTo>
                    <a:cubicBezTo>
                      <a:pt x="966" y="83"/>
                      <a:pt x="966" y="83"/>
                      <a:pt x="966" y="83"/>
                    </a:cubicBezTo>
                    <a:cubicBezTo>
                      <a:pt x="966" y="83"/>
                      <a:pt x="966" y="83"/>
                      <a:pt x="966" y="83"/>
                    </a:cubicBezTo>
                    <a:cubicBezTo>
                      <a:pt x="959" y="37"/>
                      <a:pt x="915" y="0"/>
                      <a:pt x="868" y="0"/>
                    </a:cubicBezTo>
                    <a:cubicBezTo>
                      <a:pt x="146" y="0"/>
                      <a:pt x="146" y="0"/>
                      <a:pt x="146" y="0"/>
                    </a:cubicBezTo>
                    <a:cubicBezTo>
                      <a:pt x="99" y="0"/>
                      <a:pt x="55" y="37"/>
                      <a:pt x="48" y="83"/>
                    </a:cubicBezTo>
                    <a:cubicBezTo>
                      <a:pt x="3" y="378"/>
                      <a:pt x="3" y="378"/>
                      <a:pt x="3" y="378"/>
                    </a:cubicBezTo>
                    <a:cubicBezTo>
                      <a:pt x="0" y="401"/>
                      <a:pt x="16" y="420"/>
                      <a:pt x="40" y="4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>
                  <a:solidFill>
                    <a:srgbClr val="717171"/>
                  </a:solidFill>
                  <a:latin typeface="+mj-lt"/>
                </a:endParaRPr>
              </a:p>
            </p:txBody>
          </p:sp>
          <p:sp>
            <p:nvSpPr>
              <p:cNvPr id="333" name="Freeform 27"/>
              <p:cNvSpPr>
                <a:spLocks/>
              </p:cNvSpPr>
              <p:nvPr/>
            </p:nvSpPr>
            <p:spPr bwMode="auto">
              <a:xfrm>
                <a:off x="5495083" y="4784090"/>
                <a:ext cx="574651" cy="237368"/>
              </a:xfrm>
              <a:custGeom>
                <a:avLst/>
                <a:gdLst>
                  <a:gd name="T0" fmla="*/ 974 w 1014"/>
                  <a:gd name="T1" fmla="*/ 0 h 420"/>
                  <a:gd name="T2" fmla="*/ 40 w 1014"/>
                  <a:gd name="T3" fmla="*/ 0 h 420"/>
                  <a:gd name="T4" fmla="*/ 3 w 1014"/>
                  <a:gd name="T5" fmla="*/ 42 h 420"/>
                  <a:gd name="T6" fmla="*/ 48 w 1014"/>
                  <a:gd name="T7" fmla="*/ 337 h 420"/>
                  <a:gd name="T8" fmla="*/ 146 w 1014"/>
                  <a:gd name="T9" fmla="*/ 420 h 420"/>
                  <a:gd name="T10" fmla="*/ 868 w 1014"/>
                  <a:gd name="T11" fmla="*/ 420 h 420"/>
                  <a:gd name="T12" fmla="*/ 966 w 1014"/>
                  <a:gd name="T13" fmla="*/ 337 h 420"/>
                  <a:gd name="T14" fmla="*/ 966 w 1014"/>
                  <a:gd name="T15" fmla="*/ 337 h 420"/>
                  <a:gd name="T16" fmla="*/ 1011 w 1014"/>
                  <a:gd name="T17" fmla="*/ 42 h 420"/>
                  <a:gd name="T18" fmla="*/ 974 w 1014"/>
                  <a:gd name="T19" fmla="*/ 0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14" h="420">
                    <a:moveTo>
                      <a:pt x="974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6" y="0"/>
                      <a:pt x="0" y="19"/>
                      <a:pt x="3" y="42"/>
                    </a:cubicBezTo>
                    <a:cubicBezTo>
                      <a:pt x="48" y="337"/>
                      <a:pt x="48" y="337"/>
                      <a:pt x="48" y="337"/>
                    </a:cubicBezTo>
                    <a:cubicBezTo>
                      <a:pt x="55" y="383"/>
                      <a:pt x="99" y="420"/>
                      <a:pt x="146" y="420"/>
                    </a:cubicBezTo>
                    <a:cubicBezTo>
                      <a:pt x="868" y="420"/>
                      <a:pt x="868" y="420"/>
                      <a:pt x="868" y="420"/>
                    </a:cubicBezTo>
                    <a:cubicBezTo>
                      <a:pt x="915" y="420"/>
                      <a:pt x="959" y="383"/>
                      <a:pt x="966" y="337"/>
                    </a:cubicBezTo>
                    <a:cubicBezTo>
                      <a:pt x="966" y="337"/>
                      <a:pt x="966" y="337"/>
                      <a:pt x="966" y="337"/>
                    </a:cubicBezTo>
                    <a:cubicBezTo>
                      <a:pt x="1011" y="42"/>
                      <a:pt x="1011" y="42"/>
                      <a:pt x="1011" y="42"/>
                    </a:cubicBezTo>
                    <a:cubicBezTo>
                      <a:pt x="1014" y="19"/>
                      <a:pt x="998" y="0"/>
                      <a:pt x="97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>
                  <a:solidFill>
                    <a:srgbClr val="717171"/>
                  </a:solidFill>
                  <a:latin typeface="+mj-lt"/>
                </a:endParaRPr>
              </a:p>
            </p:txBody>
          </p:sp>
        </p:grpSp>
        <p:sp>
          <p:nvSpPr>
            <p:cNvPr id="326" name="Rectangle 503"/>
            <p:cNvSpPr/>
            <p:nvPr/>
          </p:nvSpPr>
          <p:spPr bwMode="ltGray">
            <a:xfrm>
              <a:off x="5488122" y="4421627"/>
              <a:ext cx="1108001" cy="93072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0048" tIns="65024" rIns="130048" bIns="65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2000" dirty="0">
                  <a:solidFill>
                    <a:srgbClr val="7A2280"/>
                  </a:solidFill>
                  <a:latin typeface="+mj-lt"/>
                </a:rPr>
                <a:t>9%</a:t>
              </a:r>
            </a:p>
          </p:txBody>
        </p:sp>
        <p:grpSp>
          <p:nvGrpSpPr>
            <p:cNvPr id="327" name="152 Grupo"/>
            <p:cNvGrpSpPr>
              <a:grpSpLocks noChangeAspect="1"/>
            </p:cNvGrpSpPr>
            <p:nvPr/>
          </p:nvGrpSpPr>
          <p:grpSpPr>
            <a:xfrm>
              <a:off x="5143469" y="3500092"/>
              <a:ext cx="1797307" cy="1800000"/>
              <a:chOff x="1273175" y="1270000"/>
              <a:chExt cx="2119313" cy="2122488"/>
            </a:xfrm>
          </p:grpSpPr>
          <p:sp>
            <p:nvSpPr>
              <p:cNvPr id="329" name="Freeform 5"/>
              <p:cNvSpPr>
                <a:spLocks/>
              </p:cNvSpPr>
              <p:nvPr/>
            </p:nvSpPr>
            <p:spPr bwMode="auto">
              <a:xfrm>
                <a:off x="1273175" y="2046288"/>
                <a:ext cx="144463" cy="565150"/>
              </a:xfrm>
              <a:custGeom>
                <a:avLst/>
                <a:gdLst>
                  <a:gd name="T0" fmla="*/ 88 w 91"/>
                  <a:gd name="T1" fmla="*/ 24 h 356"/>
                  <a:gd name="T2" fmla="*/ 0 w 91"/>
                  <a:gd name="T3" fmla="*/ 0 h 356"/>
                  <a:gd name="T4" fmla="*/ 3 w 91"/>
                  <a:gd name="T5" fmla="*/ 356 h 356"/>
                  <a:gd name="T6" fmla="*/ 91 w 91"/>
                  <a:gd name="T7" fmla="*/ 335 h 356"/>
                  <a:gd name="T8" fmla="*/ 88 w 91"/>
                  <a:gd name="T9" fmla="*/ 24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56">
                    <a:moveTo>
                      <a:pt x="88" y="24"/>
                    </a:moveTo>
                    <a:lnTo>
                      <a:pt x="0" y="0"/>
                    </a:lnTo>
                    <a:lnTo>
                      <a:pt x="3" y="356"/>
                    </a:lnTo>
                    <a:lnTo>
                      <a:pt x="91" y="335"/>
                    </a:lnTo>
                    <a:lnTo>
                      <a:pt x="88" y="24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>
                  <a:latin typeface="+mj-lt"/>
                </a:endParaRPr>
              </a:p>
            </p:txBody>
          </p:sp>
          <p:sp>
            <p:nvSpPr>
              <p:cNvPr id="330" name="Freeform 6"/>
              <p:cNvSpPr>
                <a:spLocks/>
              </p:cNvSpPr>
              <p:nvPr/>
            </p:nvSpPr>
            <p:spPr bwMode="auto">
              <a:xfrm>
                <a:off x="1273175" y="1270000"/>
                <a:ext cx="2119313" cy="2122488"/>
              </a:xfrm>
              <a:custGeom>
                <a:avLst/>
                <a:gdLst>
                  <a:gd name="T0" fmla="*/ 1332 w 1335"/>
                  <a:gd name="T1" fmla="*/ 387 h 1337"/>
                  <a:gd name="T2" fmla="*/ 940 w 1335"/>
                  <a:gd name="T3" fmla="*/ 0 h 1337"/>
                  <a:gd name="T4" fmla="*/ 387 w 1335"/>
                  <a:gd name="T5" fmla="*/ 2 h 1337"/>
                  <a:gd name="T6" fmla="*/ 0 w 1335"/>
                  <a:gd name="T7" fmla="*/ 396 h 1337"/>
                  <a:gd name="T8" fmla="*/ 0 w 1335"/>
                  <a:gd name="T9" fmla="*/ 451 h 1337"/>
                  <a:gd name="T10" fmla="*/ 88 w 1335"/>
                  <a:gd name="T11" fmla="*/ 480 h 1337"/>
                  <a:gd name="T12" fmla="*/ 88 w 1335"/>
                  <a:gd name="T13" fmla="*/ 432 h 1337"/>
                  <a:gd name="T14" fmla="*/ 425 w 1335"/>
                  <a:gd name="T15" fmla="*/ 90 h 1337"/>
                  <a:gd name="T16" fmla="*/ 905 w 1335"/>
                  <a:gd name="T17" fmla="*/ 88 h 1337"/>
                  <a:gd name="T18" fmla="*/ 1244 w 1335"/>
                  <a:gd name="T19" fmla="*/ 425 h 1337"/>
                  <a:gd name="T20" fmla="*/ 1247 w 1335"/>
                  <a:gd name="T21" fmla="*/ 904 h 1337"/>
                  <a:gd name="T22" fmla="*/ 910 w 1335"/>
                  <a:gd name="T23" fmla="*/ 1244 h 1337"/>
                  <a:gd name="T24" fmla="*/ 432 w 1335"/>
                  <a:gd name="T25" fmla="*/ 1249 h 1337"/>
                  <a:gd name="T26" fmla="*/ 91 w 1335"/>
                  <a:gd name="T27" fmla="*/ 912 h 1337"/>
                  <a:gd name="T28" fmla="*/ 91 w 1335"/>
                  <a:gd name="T29" fmla="*/ 855 h 1337"/>
                  <a:gd name="T30" fmla="*/ 3 w 1335"/>
                  <a:gd name="T31" fmla="*/ 883 h 1337"/>
                  <a:gd name="T32" fmla="*/ 3 w 1335"/>
                  <a:gd name="T33" fmla="*/ 947 h 1337"/>
                  <a:gd name="T34" fmla="*/ 394 w 1335"/>
                  <a:gd name="T35" fmla="*/ 1337 h 1337"/>
                  <a:gd name="T36" fmla="*/ 948 w 1335"/>
                  <a:gd name="T37" fmla="*/ 1332 h 1337"/>
                  <a:gd name="T38" fmla="*/ 1335 w 1335"/>
                  <a:gd name="T39" fmla="*/ 940 h 1337"/>
                  <a:gd name="T40" fmla="*/ 1332 w 1335"/>
                  <a:gd name="T41" fmla="*/ 387 h 1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335" h="1337">
                    <a:moveTo>
                      <a:pt x="1332" y="387"/>
                    </a:moveTo>
                    <a:lnTo>
                      <a:pt x="940" y="0"/>
                    </a:lnTo>
                    <a:lnTo>
                      <a:pt x="387" y="2"/>
                    </a:lnTo>
                    <a:lnTo>
                      <a:pt x="0" y="396"/>
                    </a:lnTo>
                    <a:lnTo>
                      <a:pt x="0" y="451"/>
                    </a:lnTo>
                    <a:lnTo>
                      <a:pt x="88" y="480"/>
                    </a:lnTo>
                    <a:lnTo>
                      <a:pt x="88" y="432"/>
                    </a:lnTo>
                    <a:lnTo>
                      <a:pt x="425" y="90"/>
                    </a:lnTo>
                    <a:lnTo>
                      <a:pt x="905" y="88"/>
                    </a:lnTo>
                    <a:lnTo>
                      <a:pt x="1244" y="425"/>
                    </a:lnTo>
                    <a:lnTo>
                      <a:pt x="1247" y="904"/>
                    </a:lnTo>
                    <a:lnTo>
                      <a:pt x="910" y="1244"/>
                    </a:lnTo>
                    <a:lnTo>
                      <a:pt x="432" y="1249"/>
                    </a:lnTo>
                    <a:lnTo>
                      <a:pt x="91" y="912"/>
                    </a:lnTo>
                    <a:lnTo>
                      <a:pt x="91" y="855"/>
                    </a:lnTo>
                    <a:lnTo>
                      <a:pt x="3" y="883"/>
                    </a:lnTo>
                    <a:lnTo>
                      <a:pt x="3" y="947"/>
                    </a:lnTo>
                    <a:lnTo>
                      <a:pt x="394" y="1337"/>
                    </a:lnTo>
                    <a:lnTo>
                      <a:pt x="948" y="1332"/>
                    </a:lnTo>
                    <a:lnTo>
                      <a:pt x="1335" y="940"/>
                    </a:lnTo>
                    <a:lnTo>
                      <a:pt x="1332" y="3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0048" tIns="65024" rIns="130048" bIns="65024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>
                  <a:latin typeface="+mj-lt"/>
                </a:endParaRPr>
              </a:p>
            </p:txBody>
          </p:sp>
        </p:grpSp>
        <p:sp>
          <p:nvSpPr>
            <p:cNvPr id="328" name="Rectangle 1004"/>
            <p:cNvSpPr/>
            <p:nvPr/>
          </p:nvSpPr>
          <p:spPr bwMode="ltGray">
            <a:xfrm>
              <a:off x="5066425" y="5296748"/>
              <a:ext cx="1951395" cy="220484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130048" tIns="65024" rIns="130048" bIns="6502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>
                  <a:solidFill>
                    <a:srgbClr val="7A2280"/>
                  </a:solidFill>
                  <a:latin typeface="+mj-lt"/>
                </a:rPr>
                <a:t>Wearables</a:t>
              </a:r>
            </a:p>
          </p:txBody>
        </p:sp>
      </p:grpSp>
      <p:sp>
        <p:nvSpPr>
          <p:cNvPr id="335" name="Título 1"/>
          <p:cNvSpPr txBox="1">
            <a:spLocks/>
          </p:cNvSpPr>
          <p:nvPr/>
        </p:nvSpPr>
        <p:spPr>
          <a:xfrm>
            <a:off x="529968" y="1059547"/>
            <a:ext cx="12079111" cy="485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s-ES" sz="4551" dirty="0" smtClean="0">
                <a:solidFill>
                  <a:srgbClr val="0070C0"/>
                </a:solidFill>
              </a:rPr>
              <a:t>¿Como es el cliente hoy? - Tecnológico</a:t>
            </a:r>
            <a:endParaRPr lang="es-ES" sz="455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398040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WIDTH" val="439,6455"/>
  <p:tag name="HEIGHT" val="24,17842"/>
  <p:tag name="TOP" val="434,2933"/>
  <p:tag name="LEFT" val="271,6468"/>
</p:tagLst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299D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299D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Override1.xml><?xml version="1.0" encoding="utf-8"?>
<a:themeOverride xmlns:a="http://schemas.openxmlformats.org/drawingml/2006/main">
  <a:clrScheme name="TNSSSRevised">
    <a:dk1>
      <a:srgbClr val="333333"/>
    </a:dk1>
    <a:lt1>
      <a:sysClr val="window" lastClr="FFFFFF"/>
    </a:lt1>
    <a:dk2>
      <a:srgbClr val="131C6B"/>
    </a:dk2>
    <a:lt2>
      <a:srgbClr val="3EB1CC"/>
    </a:lt2>
    <a:accent1>
      <a:srgbClr val="C50017"/>
    </a:accent1>
    <a:accent2>
      <a:srgbClr val="F7911E"/>
    </a:accent2>
    <a:accent3>
      <a:srgbClr val="EF5205"/>
    </a:accent3>
    <a:accent4>
      <a:srgbClr val="7A2280"/>
    </a:accent4>
    <a:accent5>
      <a:srgbClr val="4C1D52"/>
    </a:accent5>
    <a:accent6>
      <a:srgbClr val="4655A5"/>
    </a:accent6>
    <a:hlink>
      <a:srgbClr val="EC008C"/>
    </a:hlink>
    <a:folHlink>
      <a:srgbClr val="EC008C"/>
    </a:folHlink>
  </a:clrScheme>
  <a:fontScheme name="TNS Master Fonts">
    <a:majorFont>
      <a:latin typeface="Verdana"/>
      <a:ea typeface=""/>
      <a:cs typeface=""/>
    </a:majorFont>
    <a:minorFont>
      <a:latin typeface="Verdana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869</Words>
  <Application>Microsoft Macintosh PowerPoint</Application>
  <PresentationFormat>Personalizado</PresentationFormat>
  <Paragraphs>259</Paragraphs>
  <Slides>33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33</vt:i4>
      </vt:variant>
    </vt:vector>
  </HeadingPairs>
  <TitlesOfParts>
    <vt:vector size="34" baseType="lpstr">
      <vt:lpstr>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Big Data: Transform Data into Knowledge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PEDRO NEBOT JOSE</dc:creator>
  <cp:lastModifiedBy>Jose Cabré</cp:lastModifiedBy>
  <cp:revision>31</cp:revision>
  <dcterms:modified xsi:type="dcterms:W3CDTF">2017-11-13T08:17:21Z</dcterms:modified>
</cp:coreProperties>
</file>